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7" r:id="rId1"/>
  </p:sldMasterIdLst>
  <p:notesMasterIdLst>
    <p:notesMasterId r:id="rId47"/>
  </p:notesMasterIdLst>
  <p:sldIdLst>
    <p:sldId id="256" r:id="rId2"/>
    <p:sldId id="308" r:id="rId3"/>
    <p:sldId id="258" r:id="rId4"/>
    <p:sldId id="259" r:id="rId5"/>
    <p:sldId id="279" r:id="rId6"/>
    <p:sldId id="277" r:id="rId7"/>
    <p:sldId id="260" r:id="rId8"/>
    <p:sldId id="272" r:id="rId9"/>
    <p:sldId id="273" r:id="rId10"/>
    <p:sldId id="274" r:id="rId11"/>
    <p:sldId id="296" r:id="rId12"/>
    <p:sldId id="280" r:id="rId13"/>
    <p:sldId id="301" r:id="rId14"/>
    <p:sldId id="281" r:id="rId15"/>
    <p:sldId id="262" r:id="rId16"/>
    <p:sldId id="302" r:id="rId17"/>
    <p:sldId id="268" r:id="rId18"/>
    <p:sldId id="299" r:id="rId19"/>
    <p:sldId id="300" r:id="rId20"/>
    <p:sldId id="271" r:id="rId21"/>
    <p:sldId id="303" r:id="rId22"/>
    <p:sldId id="289" r:id="rId23"/>
    <p:sldId id="286" r:id="rId24"/>
    <p:sldId id="285" r:id="rId25"/>
    <p:sldId id="304" r:id="rId26"/>
    <p:sldId id="284" r:id="rId27"/>
    <p:sldId id="306" r:id="rId28"/>
    <p:sldId id="287" r:id="rId29"/>
    <p:sldId id="305" r:id="rId30"/>
    <p:sldId id="267" r:id="rId31"/>
    <p:sldId id="263" r:id="rId32"/>
    <p:sldId id="264" r:id="rId33"/>
    <p:sldId id="265" r:id="rId34"/>
    <p:sldId id="266" r:id="rId35"/>
    <p:sldId id="275" r:id="rId36"/>
    <p:sldId id="295" r:id="rId37"/>
    <p:sldId id="290" r:id="rId38"/>
    <p:sldId id="291" r:id="rId39"/>
    <p:sldId id="292" r:id="rId40"/>
    <p:sldId id="293" r:id="rId41"/>
    <p:sldId id="294" r:id="rId42"/>
    <p:sldId id="298" r:id="rId43"/>
    <p:sldId id="297" r:id="rId44"/>
    <p:sldId id="307" r:id="rId45"/>
    <p:sldId id="25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58FC39-5DB6-4E4F-9DF9-0106BA1A74B3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03B6FC4-14C2-4826-8273-41D85B12BECB}">
      <dgm:prSet phldrT="[Text]" custT="1"/>
      <dgm:spPr/>
      <dgm:t>
        <a:bodyPr/>
        <a:lstStyle/>
        <a:p>
          <a:r>
            <a:rPr lang="de-DE" sz="5400" dirty="0">
              <a:solidFill>
                <a:schemeClr val="bg2">
                  <a:lumMod val="75000"/>
                  <a:lumOff val="25000"/>
                </a:schemeClr>
              </a:solidFill>
            </a:rPr>
            <a:t>Cortex</a:t>
          </a:r>
        </a:p>
      </dgm:t>
    </dgm:pt>
    <dgm:pt modelId="{832E024B-5F85-463B-9BDA-97EBCA185F57}" type="parTrans" cxnId="{E2A147FB-278F-4DB1-9053-EFE6BE79BDE0}">
      <dgm:prSet/>
      <dgm:spPr/>
      <dgm:t>
        <a:bodyPr/>
        <a:lstStyle/>
        <a:p>
          <a:endParaRPr lang="de-DE"/>
        </a:p>
      </dgm:t>
    </dgm:pt>
    <dgm:pt modelId="{A1C92EA1-F9A9-4BC3-AEED-550C6B72888F}" type="sibTrans" cxnId="{E2A147FB-278F-4DB1-9053-EFE6BE79BDE0}">
      <dgm:prSet/>
      <dgm:spPr/>
      <dgm:t>
        <a:bodyPr/>
        <a:lstStyle/>
        <a:p>
          <a:endParaRPr lang="de-DE"/>
        </a:p>
      </dgm:t>
    </dgm:pt>
    <dgm:pt modelId="{055987CB-C12C-4CCD-9B5F-E0CCC5640CD4}">
      <dgm:prSet phldrT="[Text]" custT="1"/>
      <dgm:spPr/>
      <dgm:t>
        <a:bodyPr/>
        <a:lstStyle/>
        <a:p>
          <a:r>
            <a:rPr lang="de-DE" sz="2000" dirty="0">
              <a:solidFill>
                <a:srgbClr val="FF0000"/>
              </a:solidFill>
            </a:rPr>
            <a:t>Pathologien:</a:t>
          </a:r>
        </a:p>
        <a:p>
          <a:r>
            <a:rPr lang="de-DE" sz="1600" dirty="0">
              <a:solidFill>
                <a:srgbClr val="FF0000"/>
              </a:solidFill>
            </a:rPr>
            <a:t>z.B. Entzündungen</a:t>
          </a:r>
        </a:p>
      </dgm:t>
    </dgm:pt>
    <dgm:pt modelId="{8BBDAD5E-C9F4-42D4-AC98-3CB6FB05DC41}" type="parTrans" cxnId="{C2D1A772-C03B-460D-BEBE-1D440828248E}">
      <dgm:prSet/>
      <dgm:spPr/>
      <dgm:t>
        <a:bodyPr/>
        <a:lstStyle/>
        <a:p>
          <a:endParaRPr lang="de-DE"/>
        </a:p>
      </dgm:t>
    </dgm:pt>
    <dgm:pt modelId="{1482A5C2-195D-41EA-8D12-04E50518BD38}" type="sibTrans" cxnId="{C2D1A772-C03B-460D-BEBE-1D440828248E}">
      <dgm:prSet/>
      <dgm:spPr/>
      <dgm:t>
        <a:bodyPr/>
        <a:lstStyle/>
        <a:p>
          <a:endParaRPr lang="de-DE"/>
        </a:p>
      </dgm:t>
    </dgm:pt>
    <dgm:pt modelId="{6BE301D9-D47A-491B-B59A-E847FE16FD50}">
      <dgm:prSet phldrT="[Text]" custT="1"/>
      <dgm:spPr/>
      <dgm:t>
        <a:bodyPr/>
        <a:lstStyle/>
        <a:p>
          <a:r>
            <a:rPr lang="de-DE" sz="2000" dirty="0">
              <a:solidFill>
                <a:srgbClr val="FFFF00"/>
              </a:solidFill>
            </a:rPr>
            <a:t>Gleichgewicht:</a:t>
          </a:r>
        </a:p>
        <a:p>
          <a:r>
            <a:rPr lang="de-DE" sz="1600" dirty="0">
              <a:solidFill>
                <a:srgbClr val="FFFF00"/>
              </a:solidFill>
            </a:rPr>
            <a:t>Innenohr</a:t>
          </a:r>
        </a:p>
        <a:p>
          <a:r>
            <a:rPr lang="de-DE" sz="1600" dirty="0" err="1">
              <a:solidFill>
                <a:srgbClr val="FFFF00"/>
              </a:solidFill>
            </a:rPr>
            <a:t>Nackenrezeptorenfeld</a:t>
          </a:r>
          <a:endParaRPr lang="de-DE" sz="1600" dirty="0">
            <a:solidFill>
              <a:srgbClr val="FFFF00"/>
            </a:solidFill>
          </a:endParaRPr>
        </a:p>
      </dgm:t>
    </dgm:pt>
    <dgm:pt modelId="{6D3986DE-A5CF-471F-8489-22BA1C89B7F1}" type="sibTrans" cxnId="{27FF9822-E69A-4222-9C06-A146714A666F}">
      <dgm:prSet/>
      <dgm:spPr/>
      <dgm:t>
        <a:bodyPr/>
        <a:lstStyle/>
        <a:p>
          <a:endParaRPr lang="de-DE"/>
        </a:p>
      </dgm:t>
    </dgm:pt>
    <dgm:pt modelId="{62CCEF93-1921-4737-8342-224593090914}" type="parTrans" cxnId="{27FF9822-E69A-4222-9C06-A146714A666F}">
      <dgm:prSet/>
      <dgm:spPr/>
      <dgm:t>
        <a:bodyPr/>
        <a:lstStyle/>
        <a:p>
          <a:endParaRPr lang="de-DE"/>
        </a:p>
      </dgm:t>
    </dgm:pt>
    <dgm:pt modelId="{7D626F59-FB04-41E4-9323-96B7804F3E9D}">
      <dgm:prSet phldrT="[Text]" custT="1"/>
      <dgm:spPr/>
      <dgm:t>
        <a:bodyPr/>
        <a:lstStyle/>
        <a:p>
          <a:r>
            <a:rPr lang="de-DE" sz="2300" dirty="0">
              <a:solidFill>
                <a:srgbClr val="00B050"/>
              </a:solidFill>
            </a:rPr>
            <a:t>Oberkiefer</a:t>
          </a:r>
        </a:p>
        <a:p>
          <a:r>
            <a:rPr lang="de-DE" sz="1600" dirty="0">
              <a:solidFill>
                <a:srgbClr val="00B050"/>
              </a:solidFill>
            </a:rPr>
            <a:t>Sportzahnschiene</a:t>
          </a:r>
        </a:p>
      </dgm:t>
    </dgm:pt>
    <dgm:pt modelId="{6A942D7E-4469-4990-AA00-C31ACA4F6FD6}" type="sibTrans" cxnId="{E926AE13-531E-4C5A-935A-B890F3F96B2B}">
      <dgm:prSet/>
      <dgm:spPr/>
      <dgm:t>
        <a:bodyPr/>
        <a:lstStyle/>
        <a:p>
          <a:endParaRPr lang="de-DE"/>
        </a:p>
      </dgm:t>
    </dgm:pt>
    <dgm:pt modelId="{B6FE2A89-FB2E-4CBE-ACF2-8F21A67927A7}" type="parTrans" cxnId="{E926AE13-531E-4C5A-935A-B890F3F96B2B}">
      <dgm:prSet/>
      <dgm:spPr/>
      <dgm:t>
        <a:bodyPr/>
        <a:lstStyle/>
        <a:p>
          <a:endParaRPr lang="de-DE"/>
        </a:p>
      </dgm:t>
    </dgm:pt>
    <dgm:pt modelId="{8E1D6F60-75E5-4B31-8359-7F09F5BFA9FE}" type="pres">
      <dgm:prSet presAssocID="{BC58FC39-5DB6-4E4F-9DF9-0106BA1A74B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42BE03-1D6A-490A-B7F1-8590B6A1326A}" type="pres">
      <dgm:prSet presAssocID="{803B6FC4-14C2-4826-8273-41D85B12BECB}" presName="root1" presStyleCnt="0"/>
      <dgm:spPr/>
    </dgm:pt>
    <dgm:pt modelId="{10B292F2-ABF0-45BF-9E1A-8932496FB407}" type="pres">
      <dgm:prSet presAssocID="{803B6FC4-14C2-4826-8273-41D85B12BECB}" presName="LevelOneTextNode" presStyleLbl="node0" presStyleIdx="0" presStyleCnt="1" custLinFactNeighborX="-3308" custLinFactNeighborY="-2510">
        <dgm:presLayoutVars>
          <dgm:chPref val="3"/>
        </dgm:presLayoutVars>
      </dgm:prSet>
      <dgm:spPr/>
    </dgm:pt>
    <dgm:pt modelId="{BA48A14C-7B29-476D-8756-2511F1860CBE}" type="pres">
      <dgm:prSet presAssocID="{803B6FC4-14C2-4826-8273-41D85B12BECB}" presName="level2hierChild" presStyleCnt="0"/>
      <dgm:spPr/>
    </dgm:pt>
    <dgm:pt modelId="{3C4DAC65-ECA9-4791-A41D-91C07F32C21F}" type="pres">
      <dgm:prSet presAssocID="{B6FE2A89-FB2E-4CBE-ACF2-8F21A67927A7}" presName="conn2-1" presStyleLbl="parChTrans1D2" presStyleIdx="0" presStyleCnt="3"/>
      <dgm:spPr/>
    </dgm:pt>
    <dgm:pt modelId="{36A81A30-0849-4277-9A4C-0A9A20A40C0C}" type="pres">
      <dgm:prSet presAssocID="{B6FE2A89-FB2E-4CBE-ACF2-8F21A67927A7}" presName="connTx" presStyleLbl="parChTrans1D2" presStyleIdx="0" presStyleCnt="3"/>
      <dgm:spPr/>
    </dgm:pt>
    <dgm:pt modelId="{26723860-0769-4EA5-996D-C40A36295D0A}" type="pres">
      <dgm:prSet presAssocID="{7D626F59-FB04-41E4-9323-96B7804F3E9D}" presName="root2" presStyleCnt="0"/>
      <dgm:spPr/>
    </dgm:pt>
    <dgm:pt modelId="{A5CEF8C8-F2BA-4641-8590-786AFD24A72A}" type="pres">
      <dgm:prSet presAssocID="{7D626F59-FB04-41E4-9323-96B7804F3E9D}" presName="LevelTwoTextNode" presStyleLbl="node2" presStyleIdx="0" presStyleCnt="3" custScaleX="325363" custScaleY="211672" custLinFactNeighborX="49203" custLinFactNeighborY="-19382">
        <dgm:presLayoutVars>
          <dgm:chPref val="3"/>
        </dgm:presLayoutVars>
      </dgm:prSet>
      <dgm:spPr/>
    </dgm:pt>
    <dgm:pt modelId="{1F652224-D834-4069-B526-41DF57111799}" type="pres">
      <dgm:prSet presAssocID="{7D626F59-FB04-41E4-9323-96B7804F3E9D}" presName="level3hierChild" presStyleCnt="0"/>
      <dgm:spPr/>
    </dgm:pt>
    <dgm:pt modelId="{2B9A2044-279D-46F5-BE37-AE5A9B68C7D7}" type="pres">
      <dgm:prSet presAssocID="{62CCEF93-1921-4737-8342-224593090914}" presName="conn2-1" presStyleLbl="parChTrans1D2" presStyleIdx="1" presStyleCnt="3"/>
      <dgm:spPr/>
    </dgm:pt>
    <dgm:pt modelId="{5E168CF5-5DFD-467A-94FA-5711A003D79A}" type="pres">
      <dgm:prSet presAssocID="{62CCEF93-1921-4737-8342-224593090914}" presName="connTx" presStyleLbl="parChTrans1D2" presStyleIdx="1" presStyleCnt="3"/>
      <dgm:spPr/>
    </dgm:pt>
    <dgm:pt modelId="{34C6DA33-697A-4CA5-A491-7B4711253731}" type="pres">
      <dgm:prSet presAssocID="{6BE301D9-D47A-491B-B59A-E847FE16FD50}" presName="root2" presStyleCnt="0"/>
      <dgm:spPr/>
    </dgm:pt>
    <dgm:pt modelId="{22CE2753-E903-410F-802E-3B1F88F8950E}" type="pres">
      <dgm:prSet presAssocID="{6BE301D9-D47A-491B-B59A-E847FE16FD50}" presName="LevelTwoTextNode" presStyleLbl="node2" presStyleIdx="1" presStyleCnt="3" custScaleX="325708" custScaleY="241830" custLinFactNeighborX="34452" custLinFactNeighborY="-49506">
        <dgm:presLayoutVars>
          <dgm:chPref val="3"/>
        </dgm:presLayoutVars>
      </dgm:prSet>
      <dgm:spPr/>
    </dgm:pt>
    <dgm:pt modelId="{FBB9A7D0-7DEF-4B70-80E1-ECA7BE82FC5D}" type="pres">
      <dgm:prSet presAssocID="{6BE301D9-D47A-491B-B59A-E847FE16FD50}" presName="level3hierChild" presStyleCnt="0"/>
      <dgm:spPr/>
    </dgm:pt>
    <dgm:pt modelId="{EBDF404F-739D-4650-99DF-04633C6AE81B}" type="pres">
      <dgm:prSet presAssocID="{8BBDAD5E-C9F4-42D4-AC98-3CB6FB05DC41}" presName="conn2-1" presStyleLbl="parChTrans1D2" presStyleIdx="2" presStyleCnt="3"/>
      <dgm:spPr/>
    </dgm:pt>
    <dgm:pt modelId="{130A0F89-9A6E-4152-8143-7A8612E8E51F}" type="pres">
      <dgm:prSet presAssocID="{8BBDAD5E-C9F4-42D4-AC98-3CB6FB05DC41}" presName="connTx" presStyleLbl="parChTrans1D2" presStyleIdx="2" presStyleCnt="3"/>
      <dgm:spPr/>
    </dgm:pt>
    <dgm:pt modelId="{2171C858-370A-4EEB-92E6-5CA6B6651102}" type="pres">
      <dgm:prSet presAssocID="{055987CB-C12C-4CCD-9B5F-E0CCC5640CD4}" presName="root2" presStyleCnt="0"/>
      <dgm:spPr/>
    </dgm:pt>
    <dgm:pt modelId="{4C05F613-A7DD-479C-9753-F8CD8E1CF973}" type="pres">
      <dgm:prSet presAssocID="{055987CB-C12C-4CCD-9B5F-E0CCC5640CD4}" presName="LevelTwoTextNode" presStyleLbl="node2" presStyleIdx="2" presStyleCnt="3" custScaleX="325528" custScaleY="218035" custLinFactNeighborX="34171" custLinFactNeighborY="-77165">
        <dgm:presLayoutVars>
          <dgm:chPref val="3"/>
        </dgm:presLayoutVars>
      </dgm:prSet>
      <dgm:spPr/>
    </dgm:pt>
    <dgm:pt modelId="{3FB248B7-47E0-4165-AA8F-AEE445CB5FC4}" type="pres">
      <dgm:prSet presAssocID="{055987CB-C12C-4CCD-9B5F-E0CCC5640CD4}" presName="level3hierChild" presStyleCnt="0"/>
      <dgm:spPr/>
    </dgm:pt>
  </dgm:ptLst>
  <dgm:cxnLst>
    <dgm:cxn modelId="{F5CE5606-FCB4-4AE4-BF6E-25649D480795}" type="presOf" srcId="{62CCEF93-1921-4737-8342-224593090914}" destId="{2B9A2044-279D-46F5-BE37-AE5A9B68C7D7}" srcOrd="0" destOrd="0" presId="urn:microsoft.com/office/officeart/2008/layout/HorizontalMultiLevelHierarchy"/>
    <dgm:cxn modelId="{E926AE13-531E-4C5A-935A-B890F3F96B2B}" srcId="{803B6FC4-14C2-4826-8273-41D85B12BECB}" destId="{7D626F59-FB04-41E4-9323-96B7804F3E9D}" srcOrd="0" destOrd="0" parTransId="{B6FE2A89-FB2E-4CBE-ACF2-8F21A67927A7}" sibTransId="{6A942D7E-4469-4990-AA00-C31ACA4F6FD6}"/>
    <dgm:cxn modelId="{27FF9822-E69A-4222-9C06-A146714A666F}" srcId="{803B6FC4-14C2-4826-8273-41D85B12BECB}" destId="{6BE301D9-D47A-491B-B59A-E847FE16FD50}" srcOrd="1" destOrd="0" parTransId="{62CCEF93-1921-4737-8342-224593090914}" sibTransId="{6D3986DE-A5CF-471F-8489-22BA1C89B7F1}"/>
    <dgm:cxn modelId="{E55AB83A-4417-4244-8F22-EDBA6149EA7F}" type="presOf" srcId="{BC58FC39-5DB6-4E4F-9DF9-0106BA1A74B3}" destId="{8E1D6F60-75E5-4B31-8359-7F09F5BFA9FE}" srcOrd="0" destOrd="0" presId="urn:microsoft.com/office/officeart/2008/layout/HorizontalMultiLevelHierarchy"/>
    <dgm:cxn modelId="{6A39563C-D5AC-4D37-917C-FF7B7087562C}" type="presOf" srcId="{62CCEF93-1921-4737-8342-224593090914}" destId="{5E168CF5-5DFD-467A-94FA-5711A003D79A}" srcOrd="1" destOrd="0" presId="urn:microsoft.com/office/officeart/2008/layout/HorizontalMultiLevelHierarchy"/>
    <dgm:cxn modelId="{0735F366-0B57-4256-B522-3C1DA303A048}" type="presOf" srcId="{055987CB-C12C-4CCD-9B5F-E0CCC5640CD4}" destId="{4C05F613-A7DD-479C-9753-F8CD8E1CF973}" srcOrd="0" destOrd="0" presId="urn:microsoft.com/office/officeart/2008/layout/HorizontalMultiLevelHierarchy"/>
    <dgm:cxn modelId="{45B0F46E-0B6E-43C7-8382-6D0ADD997E0B}" type="presOf" srcId="{B6FE2A89-FB2E-4CBE-ACF2-8F21A67927A7}" destId="{3C4DAC65-ECA9-4791-A41D-91C07F32C21F}" srcOrd="0" destOrd="0" presId="urn:microsoft.com/office/officeart/2008/layout/HorizontalMultiLevelHierarchy"/>
    <dgm:cxn modelId="{C2D1A772-C03B-460D-BEBE-1D440828248E}" srcId="{803B6FC4-14C2-4826-8273-41D85B12BECB}" destId="{055987CB-C12C-4CCD-9B5F-E0CCC5640CD4}" srcOrd="2" destOrd="0" parTransId="{8BBDAD5E-C9F4-42D4-AC98-3CB6FB05DC41}" sibTransId="{1482A5C2-195D-41EA-8D12-04E50518BD38}"/>
    <dgm:cxn modelId="{305E2053-9D7C-433E-98B6-642C3C4D3222}" type="presOf" srcId="{8BBDAD5E-C9F4-42D4-AC98-3CB6FB05DC41}" destId="{130A0F89-9A6E-4152-8143-7A8612E8E51F}" srcOrd="1" destOrd="0" presId="urn:microsoft.com/office/officeart/2008/layout/HorizontalMultiLevelHierarchy"/>
    <dgm:cxn modelId="{844D227C-4C02-4C7A-A62E-9379DC6BCBF4}" type="presOf" srcId="{6BE301D9-D47A-491B-B59A-E847FE16FD50}" destId="{22CE2753-E903-410F-802E-3B1F88F8950E}" srcOrd="0" destOrd="0" presId="urn:microsoft.com/office/officeart/2008/layout/HorizontalMultiLevelHierarchy"/>
    <dgm:cxn modelId="{0B5B8282-B564-46AE-AD9D-502065ACA873}" type="presOf" srcId="{7D626F59-FB04-41E4-9323-96B7804F3E9D}" destId="{A5CEF8C8-F2BA-4641-8590-786AFD24A72A}" srcOrd="0" destOrd="0" presId="urn:microsoft.com/office/officeart/2008/layout/HorizontalMultiLevelHierarchy"/>
    <dgm:cxn modelId="{FEA6F184-2540-48EE-A2ED-72D2E19EFB35}" type="presOf" srcId="{803B6FC4-14C2-4826-8273-41D85B12BECB}" destId="{10B292F2-ABF0-45BF-9E1A-8932496FB407}" srcOrd="0" destOrd="0" presId="urn:microsoft.com/office/officeart/2008/layout/HorizontalMultiLevelHierarchy"/>
    <dgm:cxn modelId="{53EFF0BB-30E7-4AFB-AAAC-F56D04F632A3}" type="presOf" srcId="{B6FE2A89-FB2E-4CBE-ACF2-8F21A67927A7}" destId="{36A81A30-0849-4277-9A4C-0A9A20A40C0C}" srcOrd="1" destOrd="0" presId="urn:microsoft.com/office/officeart/2008/layout/HorizontalMultiLevelHierarchy"/>
    <dgm:cxn modelId="{E2A147FB-278F-4DB1-9053-EFE6BE79BDE0}" srcId="{BC58FC39-5DB6-4E4F-9DF9-0106BA1A74B3}" destId="{803B6FC4-14C2-4826-8273-41D85B12BECB}" srcOrd="0" destOrd="0" parTransId="{832E024B-5F85-463B-9BDA-97EBCA185F57}" sibTransId="{A1C92EA1-F9A9-4BC3-AEED-550C6B72888F}"/>
    <dgm:cxn modelId="{67B49EFC-0B66-48F8-ADFF-F86CC51E7554}" type="presOf" srcId="{8BBDAD5E-C9F4-42D4-AC98-3CB6FB05DC41}" destId="{EBDF404F-739D-4650-99DF-04633C6AE81B}" srcOrd="0" destOrd="0" presId="urn:microsoft.com/office/officeart/2008/layout/HorizontalMultiLevelHierarchy"/>
    <dgm:cxn modelId="{9B84E7FD-EEE4-4587-A112-841FF9F45A15}" type="presParOf" srcId="{8E1D6F60-75E5-4B31-8359-7F09F5BFA9FE}" destId="{A142BE03-1D6A-490A-B7F1-8590B6A1326A}" srcOrd="0" destOrd="0" presId="urn:microsoft.com/office/officeart/2008/layout/HorizontalMultiLevelHierarchy"/>
    <dgm:cxn modelId="{770189BB-31F9-46A8-A30C-A643248A5379}" type="presParOf" srcId="{A142BE03-1D6A-490A-B7F1-8590B6A1326A}" destId="{10B292F2-ABF0-45BF-9E1A-8932496FB407}" srcOrd="0" destOrd="0" presId="urn:microsoft.com/office/officeart/2008/layout/HorizontalMultiLevelHierarchy"/>
    <dgm:cxn modelId="{1979B48E-8863-4D3A-A573-CE73DD783187}" type="presParOf" srcId="{A142BE03-1D6A-490A-B7F1-8590B6A1326A}" destId="{BA48A14C-7B29-476D-8756-2511F1860CBE}" srcOrd="1" destOrd="0" presId="urn:microsoft.com/office/officeart/2008/layout/HorizontalMultiLevelHierarchy"/>
    <dgm:cxn modelId="{07D67841-E5DB-4C15-AAF9-799BE4481433}" type="presParOf" srcId="{BA48A14C-7B29-476D-8756-2511F1860CBE}" destId="{3C4DAC65-ECA9-4791-A41D-91C07F32C21F}" srcOrd="0" destOrd="0" presId="urn:microsoft.com/office/officeart/2008/layout/HorizontalMultiLevelHierarchy"/>
    <dgm:cxn modelId="{D92F8791-8AD9-4D31-9006-D7EEABAEA3DC}" type="presParOf" srcId="{3C4DAC65-ECA9-4791-A41D-91C07F32C21F}" destId="{36A81A30-0849-4277-9A4C-0A9A20A40C0C}" srcOrd="0" destOrd="0" presId="urn:microsoft.com/office/officeart/2008/layout/HorizontalMultiLevelHierarchy"/>
    <dgm:cxn modelId="{4F58DC00-F006-4FD4-83AB-3FCA8AF13ACC}" type="presParOf" srcId="{BA48A14C-7B29-476D-8756-2511F1860CBE}" destId="{26723860-0769-4EA5-996D-C40A36295D0A}" srcOrd="1" destOrd="0" presId="urn:microsoft.com/office/officeart/2008/layout/HorizontalMultiLevelHierarchy"/>
    <dgm:cxn modelId="{5016573E-752D-4588-B4CB-5122DC2EE1BF}" type="presParOf" srcId="{26723860-0769-4EA5-996D-C40A36295D0A}" destId="{A5CEF8C8-F2BA-4641-8590-786AFD24A72A}" srcOrd="0" destOrd="0" presId="urn:microsoft.com/office/officeart/2008/layout/HorizontalMultiLevelHierarchy"/>
    <dgm:cxn modelId="{A00770D2-427C-42CC-BEC7-728708391DD1}" type="presParOf" srcId="{26723860-0769-4EA5-996D-C40A36295D0A}" destId="{1F652224-D834-4069-B526-41DF57111799}" srcOrd="1" destOrd="0" presId="urn:microsoft.com/office/officeart/2008/layout/HorizontalMultiLevelHierarchy"/>
    <dgm:cxn modelId="{B4304990-0530-45E0-9D6E-6D901EB28209}" type="presParOf" srcId="{BA48A14C-7B29-476D-8756-2511F1860CBE}" destId="{2B9A2044-279D-46F5-BE37-AE5A9B68C7D7}" srcOrd="2" destOrd="0" presId="urn:microsoft.com/office/officeart/2008/layout/HorizontalMultiLevelHierarchy"/>
    <dgm:cxn modelId="{90406988-9318-466D-8D2B-3B4A82B9487E}" type="presParOf" srcId="{2B9A2044-279D-46F5-BE37-AE5A9B68C7D7}" destId="{5E168CF5-5DFD-467A-94FA-5711A003D79A}" srcOrd="0" destOrd="0" presId="urn:microsoft.com/office/officeart/2008/layout/HorizontalMultiLevelHierarchy"/>
    <dgm:cxn modelId="{B7BFF629-A35C-45C7-97F8-F212C45002BD}" type="presParOf" srcId="{BA48A14C-7B29-476D-8756-2511F1860CBE}" destId="{34C6DA33-697A-4CA5-A491-7B4711253731}" srcOrd="3" destOrd="0" presId="urn:microsoft.com/office/officeart/2008/layout/HorizontalMultiLevelHierarchy"/>
    <dgm:cxn modelId="{5B3F4FEA-DFDC-42B3-9A73-F3D459F0919C}" type="presParOf" srcId="{34C6DA33-697A-4CA5-A491-7B4711253731}" destId="{22CE2753-E903-410F-802E-3B1F88F8950E}" srcOrd="0" destOrd="0" presId="urn:microsoft.com/office/officeart/2008/layout/HorizontalMultiLevelHierarchy"/>
    <dgm:cxn modelId="{3501CDCC-261D-4417-A9D2-8366B1C9DA4E}" type="presParOf" srcId="{34C6DA33-697A-4CA5-A491-7B4711253731}" destId="{FBB9A7D0-7DEF-4B70-80E1-ECA7BE82FC5D}" srcOrd="1" destOrd="0" presId="urn:microsoft.com/office/officeart/2008/layout/HorizontalMultiLevelHierarchy"/>
    <dgm:cxn modelId="{AC845D07-1229-4646-B5BD-C6111B4BD348}" type="presParOf" srcId="{BA48A14C-7B29-476D-8756-2511F1860CBE}" destId="{EBDF404F-739D-4650-99DF-04633C6AE81B}" srcOrd="4" destOrd="0" presId="urn:microsoft.com/office/officeart/2008/layout/HorizontalMultiLevelHierarchy"/>
    <dgm:cxn modelId="{6CA2B492-B6C0-41EC-A4E6-10CDF103BCE6}" type="presParOf" srcId="{EBDF404F-739D-4650-99DF-04633C6AE81B}" destId="{130A0F89-9A6E-4152-8143-7A8612E8E51F}" srcOrd="0" destOrd="0" presId="urn:microsoft.com/office/officeart/2008/layout/HorizontalMultiLevelHierarchy"/>
    <dgm:cxn modelId="{BDAE8D59-3C72-4B32-9AB1-C7B71359A9AB}" type="presParOf" srcId="{BA48A14C-7B29-476D-8756-2511F1860CBE}" destId="{2171C858-370A-4EEB-92E6-5CA6B6651102}" srcOrd="5" destOrd="0" presId="urn:microsoft.com/office/officeart/2008/layout/HorizontalMultiLevelHierarchy"/>
    <dgm:cxn modelId="{0495B59D-1BB4-47F9-9F18-B352CCF277B3}" type="presParOf" srcId="{2171C858-370A-4EEB-92E6-5CA6B6651102}" destId="{4C05F613-A7DD-479C-9753-F8CD8E1CF973}" srcOrd="0" destOrd="0" presId="urn:microsoft.com/office/officeart/2008/layout/HorizontalMultiLevelHierarchy"/>
    <dgm:cxn modelId="{693E39FB-B4F1-4F58-86A9-4D21607D693E}" type="presParOf" srcId="{2171C858-370A-4EEB-92E6-5CA6B6651102}" destId="{3FB248B7-47E0-4165-AA8F-AEE445CB5FC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F404F-739D-4650-99DF-04633C6AE81B}">
      <dsp:nvSpPr>
        <dsp:cNvPr id="0" name=""/>
        <dsp:cNvSpPr/>
      </dsp:nvSpPr>
      <dsp:spPr>
        <a:xfrm>
          <a:off x="1230502" y="2044243"/>
          <a:ext cx="1062055" cy="11020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1027" y="0"/>
              </a:lnTo>
              <a:lnTo>
                <a:pt x="531027" y="1102002"/>
              </a:lnTo>
              <a:lnTo>
                <a:pt x="1062055" y="110200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723267" y="2556982"/>
        <a:ext cx="76524" cy="76524"/>
      </dsp:txXfrm>
    </dsp:sp>
    <dsp:sp modelId="{2B9A2044-279D-46F5-BE37-AE5A9B68C7D7}">
      <dsp:nvSpPr>
        <dsp:cNvPr id="0" name=""/>
        <dsp:cNvSpPr/>
      </dsp:nvSpPr>
      <dsp:spPr>
        <a:xfrm>
          <a:off x="1230502" y="1812589"/>
          <a:ext cx="1067463" cy="231653"/>
        </a:xfrm>
        <a:custGeom>
          <a:avLst/>
          <a:gdLst/>
          <a:ahLst/>
          <a:cxnLst/>
          <a:rect l="0" t="0" r="0" b="0"/>
          <a:pathLst>
            <a:path>
              <a:moveTo>
                <a:pt x="0" y="231653"/>
              </a:moveTo>
              <a:lnTo>
                <a:pt x="533731" y="231653"/>
              </a:lnTo>
              <a:lnTo>
                <a:pt x="533731" y="0"/>
              </a:lnTo>
              <a:lnTo>
                <a:pt x="106746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1736926" y="1901108"/>
        <a:ext cx="54615" cy="54615"/>
      </dsp:txXfrm>
    </dsp:sp>
    <dsp:sp modelId="{3C4DAC65-ECA9-4791-A41D-91C07F32C21F}">
      <dsp:nvSpPr>
        <dsp:cNvPr id="0" name=""/>
        <dsp:cNvSpPr/>
      </dsp:nvSpPr>
      <dsp:spPr>
        <a:xfrm>
          <a:off x="1230502" y="621052"/>
          <a:ext cx="1074103" cy="1423190"/>
        </a:xfrm>
        <a:custGeom>
          <a:avLst/>
          <a:gdLst/>
          <a:ahLst/>
          <a:cxnLst/>
          <a:rect l="0" t="0" r="0" b="0"/>
          <a:pathLst>
            <a:path>
              <a:moveTo>
                <a:pt x="0" y="1423190"/>
              </a:moveTo>
              <a:lnTo>
                <a:pt x="537051" y="1423190"/>
              </a:lnTo>
              <a:lnTo>
                <a:pt x="537051" y="0"/>
              </a:lnTo>
              <a:lnTo>
                <a:pt x="1074103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00" kern="1200"/>
        </a:p>
      </dsp:txBody>
      <dsp:txXfrm>
        <a:off x="1722978" y="1288072"/>
        <a:ext cx="89151" cy="89151"/>
      </dsp:txXfrm>
    </dsp:sp>
    <dsp:sp modelId="{10B292F2-ABF0-45BF-9E1A-8932496FB407}">
      <dsp:nvSpPr>
        <dsp:cNvPr id="0" name=""/>
        <dsp:cNvSpPr/>
      </dsp:nvSpPr>
      <dsp:spPr>
        <a:xfrm rot="16200000">
          <a:off x="-607129" y="1750839"/>
          <a:ext cx="3088456" cy="586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400" kern="1200" dirty="0">
              <a:solidFill>
                <a:schemeClr val="bg2">
                  <a:lumMod val="75000"/>
                  <a:lumOff val="25000"/>
                </a:schemeClr>
              </a:solidFill>
            </a:rPr>
            <a:t>Cortex</a:t>
          </a:r>
        </a:p>
      </dsp:txBody>
      <dsp:txXfrm>
        <a:off x="-607129" y="1750839"/>
        <a:ext cx="3088456" cy="586806"/>
      </dsp:txXfrm>
    </dsp:sp>
    <dsp:sp modelId="{A5CEF8C8-F2BA-4641-8590-786AFD24A72A}">
      <dsp:nvSpPr>
        <dsp:cNvPr id="0" name=""/>
        <dsp:cNvSpPr/>
      </dsp:nvSpPr>
      <dsp:spPr>
        <a:xfrm>
          <a:off x="2304606" y="0"/>
          <a:ext cx="6262346" cy="1242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>
              <a:solidFill>
                <a:srgbClr val="00B050"/>
              </a:solidFill>
            </a:rPr>
            <a:t>Oberkiefer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00B050"/>
              </a:solidFill>
            </a:rPr>
            <a:t>Sportzahnschiene</a:t>
          </a:r>
        </a:p>
      </dsp:txBody>
      <dsp:txXfrm>
        <a:off x="2304606" y="0"/>
        <a:ext cx="6262346" cy="1242105"/>
      </dsp:txXfrm>
    </dsp:sp>
    <dsp:sp modelId="{22CE2753-E903-410F-802E-3B1F88F8950E}">
      <dsp:nvSpPr>
        <dsp:cNvPr id="0" name=""/>
        <dsp:cNvSpPr/>
      </dsp:nvSpPr>
      <dsp:spPr>
        <a:xfrm>
          <a:off x="2297965" y="1103052"/>
          <a:ext cx="6268987" cy="1419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FFFF00"/>
              </a:solidFill>
            </a:rPr>
            <a:t>Gleichgewicht: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FF00"/>
              </a:solidFill>
            </a:rPr>
            <a:t>Innenohr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>
              <a:solidFill>
                <a:srgbClr val="FFFF00"/>
              </a:solidFill>
            </a:rPr>
            <a:t>Nackenrezeptorenfeld</a:t>
          </a:r>
          <a:endParaRPr lang="de-DE" sz="1600" kern="1200" dirty="0">
            <a:solidFill>
              <a:srgbClr val="FFFF00"/>
            </a:solidFill>
          </a:endParaRPr>
        </a:p>
      </dsp:txBody>
      <dsp:txXfrm>
        <a:off x="2297965" y="1103052"/>
        <a:ext cx="6268987" cy="1419074"/>
      </dsp:txXfrm>
    </dsp:sp>
    <dsp:sp modelId="{4C05F613-A7DD-479C-9753-F8CD8E1CF973}">
      <dsp:nvSpPr>
        <dsp:cNvPr id="0" name=""/>
        <dsp:cNvSpPr/>
      </dsp:nvSpPr>
      <dsp:spPr>
        <a:xfrm>
          <a:off x="2292557" y="2506523"/>
          <a:ext cx="6265522" cy="1279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>
              <a:solidFill>
                <a:srgbClr val="FF0000"/>
              </a:solidFill>
            </a:rPr>
            <a:t>Pathologien: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rgbClr val="FF0000"/>
              </a:solidFill>
            </a:rPr>
            <a:t>z.B. Entzündungen</a:t>
          </a:r>
        </a:p>
      </dsp:txBody>
      <dsp:txXfrm>
        <a:off x="2292557" y="2506523"/>
        <a:ext cx="6265522" cy="1279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39823-9AA6-4A75-AA91-FC23CA0DF861}" type="datetimeFigureOut">
              <a:rPr lang="de-DE" smtClean="0"/>
              <a:t>11.07.2021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A3924-053D-417D-8239-8BFF87783D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617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7B091-5686-4B5A-91B6-B2D03FD60C9B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340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4B50A-ADE5-4659-9A18-0487DEE96435}" type="datetime1">
              <a:rPr lang="de-DE" smtClean="0"/>
              <a:t>11.07.2021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68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C324-AC91-42FA-825B-270C8BC93C3F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03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59F7-1134-46AD-8921-48B4D1B06C7D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cartus:zahnmedizin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58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B615-26DC-48AA-93FB-C9FF0C9C495A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15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CC40-A09B-437E-8419-81B4826AE686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cartus:zahnmedizin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164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FB4-F78A-473E-B8D9-9BF08D883489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38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E14D-11BC-4DE5-8A59-501593F6304F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130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1871-3CFD-43AF-99B0-DA948A23DFA3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88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1F31D-2607-4649-8830-A09825417677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92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D2388-4557-42B3-9F4A-0043A127DD0D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01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4CDE-F47D-4944-BE33-3D25CE02C03C}" type="datetime1">
              <a:rPr lang="de-DE" smtClean="0"/>
              <a:t>11.07.2021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94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31352-ED05-4A4D-8D47-68061502D067}" type="datetime1">
              <a:rPr lang="de-DE" smtClean="0"/>
              <a:t>11.07.2021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40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A1B6A-D624-4743-99D0-4EFD5A6D373F}" type="datetime1">
              <a:rPr lang="de-DE" smtClean="0"/>
              <a:t>11.07.2021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092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0A996-2E08-4BCD-8106-B160A85CCD61}" type="datetime1">
              <a:rPr lang="de-DE" smtClean="0"/>
              <a:t>11.07.2021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43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3DDDD-F2A0-43AA-84A7-B0A7D7E122D9}" type="datetime1">
              <a:rPr lang="de-DE" smtClean="0"/>
              <a:t>11.07.2021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14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29B45E00-DB1F-46BF-B358-B89F7DD22C02}" type="datetime1">
              <a:rPr lang="de-DE" smtClean="0"/>
              <a:t>11.07.2021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614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07ABBEF-6AFA-4261-9E4C-70F979AA9DF5}" type="datetime1">
              <a:rPr lang="de-DE" smtClean="0"/>
              <a:t>11.07.2021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de-DE" dirty="0"/>
              <a:t>cartus:zahnmedizin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B388FD3-B461-497A-96C4-38BBCE68CF5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8869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-cartus-zahnmedizin.de/" TargetMode="External"/><Relationship Id="rId2" Type="http://schemas.openxmlformats.org/officeDocument/2006/relationships/hyperlink" Target="mailto:info@dr-cartus-zahnmedizin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46B1D-59D0-4703-B310-5C73580A2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cartus</a:t>
            </a:r>
            <a:r>
              <a:rPr lang="de-DE" b="1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zahnmedizin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D319A5-82B4-42E7-AB0F-84C7B4DDAE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862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8C5D9-144C-455C-9192-AE31CB24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213" y="134815"/>
            <a:ext cx="9905998" cy="1023891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Anatomie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C33FFD8E-3810-4914-A599-6C2D04D825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31" y="1718569"/>
            <a:ext cx="4645980" cy="3420862"/>
          </a:xfr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E3F08BD-3196-4D04-9EFD-000D336033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718569"/>
            <a:ext cx="4549174" cy="3420862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3281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9E294E-02F9-4731-9CB3-55AB385BC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40" y="640388"/>
            <a:ext cx="5513032" cy="1751119"/>
          </a:xfrm>
        </p:spPr>
        <p:txBody>
          <a:bodyPr>
            <a:normAutofit/>
          </a:bodyPr>
          <a:lstStyle/>
          <a:p>
            <a:pPr algn="ctr"/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Nackenrezeptorenfeld: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7B22DE-66B1-4B56-A0E0-D2D28AA0F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1" y="1953087"/>
            <a:ext cx="5797821" cy="3838113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lageänderung</a:t>
            </a:r>
            <a:r>
              <a:rPr lang="de-DE" dirty="0"/>
              <a:t> des knöchernen </a:t>
            </a:r>
            <a:r>
              <a:rPr lang="de-DE" dirty="0" err="1"/>
              <a:t>cranio-sacralen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führt zu </a:t>
            </a:r>
            <a:r>
              <a:rPr lang="de-DE" dirty="0" err="1"/>
              <a:t>veränderungen</a:t>
            </a:r>
            <a:r>
              <a:rPr lang="de-DE" dirty="0"/>
              <a:t> der </a:t>
            </a:r>
            <a:r>
              <a:rPr lang="de-DE" dirty="0" err="1"/>
              <a:t>muskulatur</a:t>
            </a:r>
            <a:r>
              <a:rPr lang="de-DE" dirty="0"/>
              <a:t> – (knöcherner Ansatz)</a:t>
            </a:r>
          </a:p>
          <a:p>
            <a:r>
              <a:rPr lang="de-DE" dirty="0"/>
              <a:t>die </a:t>
            </a:r>
            <a:r>
              <a:rPr lang="de-DE" dirty="0" err="1"/>
              <a:t>dehnung</a:t>
            </a:r>
            <a:r>
              <a:rPr lang="de-DE" dirty="0"/>
              <a:t> wird gemessen über muskelspindeln, </a:t>
            </a:r>
            <a:r>
              <a:rPr lang="de-DE" dirty="0" err="1"/>
              <a:t>golgi</a:t>
            </a:r>
            <a:r>
              <a:rPr lang="de-DE" dirty="0"/>
              <a:t> </a:t>
            </a:r>
            <a:r>
              <a:rPr lang="de-DE" dirty="0" err="1"/>
              <a:t>sehnenorgane</a:t>
            </a:r>
            <a:r>
              <a:rPr lang="de-DE" dirty="0"/>
              <a:t> und freie </a:t>
            </a:r>
            <a:r>
              <a:rPr lang="de-DE" dirty="0" err="1"/>
              <a:t>nervenendigungen</a:t>
            </a:r>
            <a:endParaRPr lang="de-DE" dirty="0"/>
          </a:p>
          <a:p>
            <a:r>
              <a:rPr lang="de-DE" dirty="0"/>
              <a:t>Im </a:t>
            </a:r>
            <a:r>
              <a:rPr lang="de-DE" dirty="0" err="1"/>
              <a:t>nackenbereich</a:t>
            </a:r>
            <a:r>
              <a:rPr lang="de-DE" dirty="0"/>
              <a:t> befinden sich außerordentlich viele solcher freien </a:t>
            </a:r>
            <a:r>
              <a:rPr lang="de-DE" dirty="0" err="1"/>
              <a:t>nervenendigungen</a:t>
            </a:r>
            <a:r>
              <a:rPr lang="de-DE" dirty="0"/>
              <a:t> =&gt; </a:t>
            </a:r>
            <a:r>
              <a:rPr lang="de-DE" dirty="0" err="1"/>
              <a:t>übermittlung</a:t>
            </a:r>
            <a:r>
              <a:rPr lang="de-DE" dirty="0"/>
              <a:t> der </a:t>
            </a:r>
            <a:r>
              <a:rPr lang="de-DE" dirty="0" err="1"/>
              <a:t>körperhaltung</a:t>
            </a:r>
            <a:r>
              <a:rPr lang="de-DE" dirty="0"/>
              <a:t> an den </a:t>
            </a:r>
            <a:r>
              <a:rPr lang="de-DE" dirty="0" err="1"/>
              <a:t>cortex</a:t>
            </a:r>
            <a:endParaRPr lang="de-DE" dirty="0"/>
          </a:p>
          <a:p>
            <a:r>
              <a:rPr lang="de-DE" dirty="0"/>
              <a:t>wichtigstes </a:t>
            </a:r>
            <a:r>
              <a:rPr lang="de-DE" dirty="0" err="1"/>
              <a:t>gleichgewichtsorgan</a:t>
            </a:r>
            <a:r>
              <a:rPr lang="de-DE" dirty="0"/>
              <a:t> neben dem </a:t>
            </a:r>
            <a:r>
              <a:rPr lang="de-DE" dirty="0" err="1"/>
              <a:t>innenohr</a:t>
            </a:r>
            <a:endParaRPr lang="de-DE" dirty="0"/>
          </a:p>
          <a:p>
            <a:r>
              <a:rPr lang="de-DE" dirty="0"/>
              <a:t>Irritationen dieses </a:t>
            </a:r>
            <a:r>
              <a:rPr lang="de-DE" dirty="0" err="1"/>
              <a:t>bereiches</a:t>
            </a:r>
            <a:r>
              <a:rPr lang="de-DE" dirty="0"/>
              <a:t> hemmen die </a:t>
            </a:r>
            <a:r>
              <a:rPr lang="de-DE" dirty="0" err="1"/>
              <a:t>leistungsbereitschaft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D7DEC9-0B64-4445-9AD1-A092FDD94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34795" y="2667000"/>
            <a:ext cx="3412617" cy="57626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3568CCD7-CC18-4A11-961F-A8864589C6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876" y="2514599"/>
            <a:ext cx="3628323" cy="2643327"/>
          </a:xfrm>
        </p:spPr>
      </p:pic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24477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FED5A-AA1D-4643-8738-8B8C8C71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45832"/>
            <a:ext cx="9905998" cy="59494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2. Sportzahnschiene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3E9023F1-4B84-4E18-ACE7-5D769959D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8" y="1926454"/>
            <a:ext cx="4682123" cy="3320249"/>
          </a:xfrm>
        </p:spPr>
      </p:pic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3F94EFBF-2C0C-40C2-80F6-C17434E332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926454"/>
            <a:ext cx="4503359" cy="3302493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5817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CE4F2-9D5A-4C39-A466-A7C1548B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143000"/>
            <a:ext cx="4877649" cy="1147439"/>
          </a:xfrm>
        </p:spPr>
        <p:txBody>
          <a:bodyPr>
            <a:normAutofit/>
          </a:bodyPr>
          <a:lstStyle/>
          <a:p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Definition Sportzahnschiene: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4EB7BD8-DE2A-45C2-822A-0CA71D302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24" y="2290439"/>
            <a:ext cx="3668125" cy="2467991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16F99C-136B-4C42-9843-E911F2439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166152"/>
            <a:ext cx="3991698" cy="2858610"/>
          </a:xfrm>
        </p:spPr>
        <p:txBody>
          <a:bodyPr>
            <a:normAutofit/>
          </a:bodyPr>
          <a:lstStyle/>
          <a:p>
            <a:pPr algn="just"/>
            <a:r>
              <a:rPr lang="de-DE" sz="1800" dirty="0"/>
              <a:t>Sportzahnschienen sind individuelle Sport- und Fitness Tools, die über Impulse auf die empfindlichen Tast-sensoren des Zahnhalteapparates (v.a. der oberen Seitenzähne und des Eckzahns) neuromuskuläre Reflexe stimulieren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73978C-622A-4EBB-BBFF-4A5CE807B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cartus:zahnmedizin</a:t>
            </a:r>
          </a:p>
        </p:txBody>
      </p:sp>
    </p:spTree>
    <p:extLst>
      <p:ext uri="{BB962C8B-B14F-4D97-AF65-F5344CB8AC3E}">
        <p14:creationId xmlns:p14="http://schemas.microsoft.com/office/powerpoint/2010/main" val="18065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3CBC7-F07D-4EBA-9AD9-89BD0155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33754"/>
            <a:ext cx="9905998" cy="45719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Sportzahnschiene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89C1279-7143-4FF2-8882-81E99FBA30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02" y="1552482"/>
            <a:ext cx="5894773" cy="3753035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9206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B80ED-69E9-4013-B133-26BC8625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671961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Neurophysiologie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CE8653A-527E-4165-8091-A62282FCEA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92" y="2358840"/>
            <a:ext cx="4549173" cy="2911876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06AA1E6-9542-4D99-9F42-ABFA801F90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18" y="1746281"/>
            <a:ext cx="4545994" cy="4136994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80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E39BD-FB22-4CA9-AD76-90F90474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94" y="1003177"/>
            <a:ext cx="4074851" cy="772357"/>
          </a:xfrm>
        </p:spPr>
        <p:txBody>
          <a:bodyPr>
            <a:normAutofit/>
          </a:bodyPr>
          <a:lstStyle/>
          <a:p>
            <a:r>
              <a:rPr lang="de-DE" sz="1800" b="1" dirty="0" err="1">
                <a:solidFill>
                  <a:schemeClr val="tx1">
                    <a:lumMod val="85000"/>
                  </a:schemeClr>
                </a:solidFill>
              </a:rPr>
              <a:t>Ruffinikörperchen</a:t>
            </a:r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: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60574AB-1543-4007-8AF8-796DA30EF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96" y="2105515"/>
            <a:ext cx="3389010" cy="2205305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062CE8-872E-42CD-98BD-B8D265601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1912184"/>
            <a:ext cx="5099591" cy="31848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Mechanorezeptoren der Wurzelhaut des </a:t>
            </a:r>
            <a:r>
              <a:rPr lang="de-DE" sz="1800" dirty="0" err="1"/>
              <a:t>Parodontiums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Registrieren Druck und horizontale Dehnung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Kollagenfaserbündel mit spiralförmig eingebetteten Nervenfasern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Myelinisierte Reizleitung (schnell)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9527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D35D2-B872-4745-A09F-1B90DD22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41142"/>
          </a:xfrm>
        </p:spPr>
        <p:txBody>
          <a:bodyPr>
            <a:normAutofit/>
          </a:bodyPr>
          <a:lstStyle/>
          <a:p>
            <a:pPr algn="ctr"/>
            <a:endParaRPr lang="de-D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EB52341-9BB1-48AA-8FCB-7A9A4E9A8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25" y="609601"/>
            <a:ext cx="6809173" cy="4708124"/>
          </a:xfrm>
        </p:spPr>
      </p:pic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7221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96421-2E86-4F51-A7F8-B2B3B1C3F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6792601-BEDA-4F18-AE5E-8862794AF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33" y="1020932"/>
            <a:ext cx="6604987" cy="4335262"/>
          </a:xfrm>
        </p:spPr>
      </p:pic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5528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0AB92-505E-45B1-947A-EA6099EE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108265-7FA1-491F-B4FC-3C9A7C49E66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F1ADA93C-23FB-4F96-978E-217486C7D64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86625921"/>
              </p:ext>
            </p:extLst>
          </p:nvPr>
        </p:nvGraphicFramePr>
        <p:xfrm>
          <a:off x="1500324" y="1411549"/>
          <a:ext cx="8566953" cy="4243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2352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56566" y="1248508"/>
            <a:ext cx="7328646" cy="428514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anatomie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sportzahnschiene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/>
              <a:t>anwendungskonzepte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chemeClr val="tx1">
                    <a:lumMod val="85000"/>
                  </a:schemeClr>
                </a:solidFill>
              </a:rPr>
              <a:t>einfluss</a:t>
            </a:r>
            <a:r>
              <a:rPr lang="de-DE" dirty="0">
                <a:solidFill>
                  <a:schemeClr val="tx1">
                    <a:lumMod val="85000"/>
                  </a:schemeClr>
                </a:solidFill>
              </a:rPr>
              <a:t> durch sportzahnschienen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chemeClr val="tx1">
                    <a:lumMod val="85000"/>
                  </a:schemeClr>
                </a:solidFill>
              </a:rPr>
              <a:t>einsatzbereiche</a:t>
            </a:r>
            <a:endParaRPr lang="de-DE" dirty="0">
              <a:solidFill>
                <a:schemeClr val="tx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chemeClr val="tx1">
                    <a:lumMod val="85000"/>
                  </a:schemeClr>
                </a:solidFill>
              </a:rPr>
              <a:t>abgrenzung</a:t>
            </a:r>
            <a:r>
              <a:rPr lang="de-DE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85000"/>
                  </a:schemeClr>
                </a:solidFill>
              </a:rPr>
              <a:t>sportschutz</a:t>
            </a:r>
            <a:endParaRPr lang="de-DE" dirty="0">
              <a:solidFill>
                <a:schemeClr val="tx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chemeClr val="tx1">
                    <a:lumMod val="75000"/>
                  </a:schemeClr>
                </a:solidFill>
              </a:rPr>
              <a:t>zahnärztliches vorgehen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chemeClr val="tx1">
                    <a:lumMod val="75000"/>
                  </a:schemeClr>
                </a:solidFill>
              </a:rPr>
              <a:t>sportbissnahme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chemeClr val="tx1">
                    <a:lumMod val="75000"/>
                  </a:schemeClr>
                </a:solidFill>
              </a:rPr>
              <a:t>kontraindikationen</a:t>
            </a:r>
            <a:endParaRPr lang="de-DE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chemeClr val="tx1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zusammenfassung</a:t>
            </a:r>
            <a:endParaRPr lang="de-DE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F19FC6E-85D8-4BA0-9A88-0670F5AB9BE3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1756064" y="76669"/>
            <a:ext cx="10131135" cy="1274149"/>
          </a:xfrm>
        </p:spPr>
        <p:txBody>
          <a:bodyPr>
            <a:normAutofit/>
          </a:bodyPr>
          <a:lstStyle/>
          <a:p>
            <a:r>
              <a:rPr lang="de-DE" sz="2800" b="1" dirty="0"/>
              <a:t>Leistungssteigerung durch Sportzahnschiene</a:t>
            </a:r>
          </a:p>
        </p:txBody>
      </p:sp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A7A3737C-9CDA-4FCA-A204-06A56F185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Gray">
          <a:xfrm>
            <a:off x="6679446" y="1932608"/>
            <a:ext cx="4284397" cy="26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560D0-ED6F-4977-A561-7615920E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de-D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A79B28B-DB27-4CEE-865D-BDAC537AA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4" y="710214"/>
            <a:ext cx="7235300" cy="4767307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2351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DA0316-4B0C-438F-808C-1A3BD840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81" y="1573567"/>
            <a:ext cx="3935930" cy="468297"/>
          </a:xfrm>
        </p:spPr>
        <p:txBody>
          <a:bodyPr>
            <a:normAutofit/>
          </a:bodyPr>
          <a:lstStyle/>
          <a:p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Spinales </a:t>
            </a:r>
            <a:r>
              <a:rPr lang="de-DE" sz="1800" b="1" dirty="0" err="1">
                <a:solidFill>
                  <a:schemeClr val="tx1">
                    <a:lumMod val="85000"/>
                  </a:schemeClr>
                </a:solidFill>
              </a:rPr>
              <a:t>system</a:t>
            </a:r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: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A5C4FB8-9B47-46C1-8AAA-41F09E27E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58" y="1160756"/>
            <a:ext cx="5841508" cy="453648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12DC6-47CA-4319-A2C1-29E68204D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481" y="1573567"/>
            <a:ext cx="4795656" cy="3797421"/>
          </a:xfrm>
        </p:spPr>
        <p:txBody>
          <a:bodyPr>
            <a:normAutofit/>
          </a:bodyPr>
          <a:lstStyle/>
          <a:p>
            <a:r>
              <a:rPr lang="de-DE" sz="1800" dirty="0"/>
              <a:t>Nach Stimulation über die  Sportzahnschiene</a:t>
            </a:r>
          </a:p>
          <a:p>
            <a:r>
              <a:rPr lang="de-DE" sz="1800" dirty="0"/>
              <a:t>=&gt; Erhöhte Ansprache des Cortex</a:t>
            </a:r>
          </a:p>
          <a:p>
            <a:r>
              <a:rPr lang="de-DE" sz="1800" dirty="0"/>
              <a:t>=&gt; Schnelleres Lernen</a:t>
            </a:r>
          </a:p>
          <a:p>
            <a:r>
              <a:rPr lang="de-DE" sz="1800" dirty="0"/>
              <a:t>=&gt;Verlagerung der Reizverarbeitung auf spinales System</a:t>
            </a:r>
          </a:p>
          <a:p>
            <a:r>
              <a:rPr lang="de-DE" sz="1800" dirty="0"/>
              <a:t>=&gt; Schnellstmögliche Reizverarbeitung</a:t>
            </a:r>
          </a:p>
          <a:p>
            <a:endParaRPr lang="de-DE" sz="1800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26778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886C4-5A5E-4AD4-9098-B9579F4C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27" y="772357"/>
            <a:ext cx="6587231" cy="1464816"/>
          </a:xfrm>
        </p:spPr>
        <p:txBody>
          <a:bodyPr>
            <a:normAutofit fontScale="90000"/>
          </a:bodyPr>
          <a:lstStyle/>
          <a:p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Eigenschaften der Sportzahnschiene</a:t>
            </a:r>
            <a:r>
              <a:rPr lang="de-DE" sz="20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:</a:t>
            </a:r>
            <a:br>
              <a:rPr lang="de-DE" sz="200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br>
              <a:rPr lang="de-DE" sz="1600" dirty="0">
                <a:solidFill>
                  <a:schemeClr val="bg2">
                    <a:lumMod val="50000"/>
                    <a:lumOff val="50000"/>
                  </a:schemeClr>
                </a:solidFill>
              </a:rPr>
            </a:br>
            <a:endParaRPr lang="de-DE" sz="16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5FD8AE0-E4FE-437D-915C-4C86AF7F0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55" y="2068496"/>
            <a:ext cx="3305354" cy="229931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DC2A87-AEDC-49F7-AC2A-1170C7595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1879446"/>
            <a:ext cx="7543800" cy="4003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Triggerung im Oberkiefer, die Schiene sitzt im Unterkiefer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Hochpräzise Passung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Geringe </a:t>
            </a:r>
            <a:r>
              <a:rPr lang="de-DE" sz="1800" dirty="0" err="1"/>
              <a:t>Disklusion</a:t>
            </a:r>
            <a:r>
              <a:rPr lang="de-DE" sz="1800" dirty="0"/>
              <a:t> (Sperrung)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Flache Eckzahnführung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Definiertes Elastizitätsmodul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Punktueller/gleichmäßiger Aufbiss</a:t>
            </a:r>
          </a:p>
          <a:p>
            <a:endParaRPr lang="de-DE" dirty="0"/>
          </a:p>
          <a:p>
            <a:r>
              <a:rPr lang="de-DE" sz="2000" dirty="0"/>
              <a:t>Konzept: 			Regeneration   </a:t>
            </a:r>
            <a:r>
              <a:rPr lang="de-DE" sz="2000" dirty="0">
                <a:sym typeface="Wingdings" panose="05000000000000000000" pitchFamily="2" charset="2"/>
              </a:rPr>
              <a:t>  Training    Wettkampf </a:t>
            </a:r>
            <a:endParaRPr lang="de-DE" sz="2000" dirty="0"/>
          </a:p>
          <a:p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756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EB677-C872-48FA-BBAB-85DE5B1B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06" y="328572"/>
            <a:ext cx="3634089" cy="497150"/>
          </a:xfrm>
        </p:spPr>
        <p:txBody>
          <a:bodyPr>
            <a:normAutofit/>
          </a:bodyPr>
          <a:lstStyle/>
          <a:p>
            <a:pPr algn="ctr"/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Regenerationsschiene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26277E0-8551-412D-8C05-8F7639E45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49" y="1500326"/>
            <a:ext cx="4548326" cy="336463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AA09BA-849B-4247-A209-50BB72831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1583453"/>
            <a:ext cx="6204962" cy="456312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Elastizitäzsmodul</a:t>
            </a:r>
            <a:r>
              <a:rPr lang="de-DE" sz="1800" dirty="0"/>
              <a:t> 2000 </a:t>
            </a:r>
            <a:r>
              <a:rPr lang="de-DE" sz="1800" dirty="0" err="1"/>
              <a:t>Mpa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Einbiss im Eck- und Seitenzahngebiet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Steilere Eckzahnführung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Tragedauer für ca. eine Stunde nach Training/Wettkampf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Beschleunigt neuronale und muskuläre Entspannung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Unterstützt Stressabbau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Minimiert Muskelkrämpfe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Reduziert Verspannungen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Beschleunigt Rehabilitation von Muskeln, Sehnen und Bändern nach Verletzungen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Überwindung von Schonhaltungen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Senkt Cortisolspiegel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7085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E5931-63AE-4E6B-8BB0-EDFC064B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043"/>
            <a:ext cx="6033856" cy="2015231"/>
          </a:xfrm>
        </p:spPr>
        <p:txBody>
          <a:bodyPr>
            <a:normAutofit/>
          </a:bodyPr>
          <a:lstStyle/>
          <a:p>
            <a:pPr algn="ctr"/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Trainingsschiene (universell):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ACE2BF8-1409-4178-A3ED-891B20364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40" y="1743150"/>
            <a:ext cx="4406283" cy="3151573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317374-3A52-41AC-8FF4-9AB0CE1FC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1420427"/>
            <a:ext cx="5578985" cy="44628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Elastizitätsmodul 2700 </a:t>
            </a:r>
            <a:r>
              <a:rPr lang="de-DE" sz="1800" dirty="0" err="1"/>
              <a:t>Mpa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Einbiss im </a:t>
            </a:r>
            <a:r>
              <a:rPr lang="de-DE" sz="1800" dirty="0" err="1"/>
              <a:t>bereich</a:t>
            </a:r>
            <a:r>
              <a:rPr lang="de-DE" sz="1800" dirty="0"/>
              <a:t> Eckzahn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Aufbisspunkte</a:t>
            </a:r>
            <a:r>
              <a:rPr lang="de-DE" sz="1800" dirty="0"/>
              <a:t> im Seitenzahngebiet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Moderate Eckzahnführung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Tragedauer während Training/</a:t>
            </a:r>
            <a:r>
              <a:rPr lang="de-DE" sz="1800" dirty="0" err="1"/>
              <a:t>wettkampf</a:t>
            </a:r>
            <a:r>
              <a:rPr lang="de-DE" sz="1800" dirty="0"/>
              <a:t> und für ca. eine Stunde danach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26044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702FC-373D-4EBA-95BF-EF7F996A8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4962618" cy="798990"/>
          </a:xfrm>
        </p:spPr>
        <p:txBody>
          <a:bodyPr>
            <a:normAutofit/>
          </a:bodyPr>
          <a:lstStyle/>
          <a:p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Trainingsschiene (universell)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55AE6F0-6197-4E67-9F94-560C3A2D4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46" y="1597980"/>
            <a:ext cx="4488235" cy="343565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75F452-62B8-4D67-8D3D-93D070A93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1085295"/>
            <a:ext cx="5800927" cy="468740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Leistungsoptimierung für Sportler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Stimuliert das Bewegungszentrum im Stammhirn und das Gleichgewichtsorgan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Beschleunigt erlernte und trainierte Bewegungsmuster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Verbessert die Bewegungskoordination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Verringert die Verletzungsanfälligkeit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Verkürzt die Reaktionszeit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Aktiviert die Hirnaktivität =&gt; Wahrnehmung und Konzentrationsfähigkeit sind erhöht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Steigert Muskelkraft und Ausdauerfähigkeit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Vermindert Ermüdungserscheinungen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Verbessert die Sauerstoffzufuhr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4389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DDAE2-7C72-46D6-B8C0-E29F7D29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2" y="1226228"/>
            <a:ext cx="4202260" cy="583707"/>
          </a:xfrm>
        </p:spPr>
        <p:txBody>
          <a:bodyPr>
            <a:normAutofit/>
          </a:bodyPr>
          <a:lstStyle/>
          <a:p>
            <a:pPr algn="ctr"/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Wettkampfschiene: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F3A94C5-5B4B-4299-8CBE-7AE1C127E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8082"/>
            <a:ext cx="4622938" cy="355106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A72A16-2731-4893-8D4F-9BAA23704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2290439"/>
            <a:ext cx="4396944" cy="23170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Elastizitätsmodul ab 3000 </a:t>
            </a:r>
            <a:r>
              <a:rPr lang="de-DE" sz="1800" dirty="0" err="1"/>
              <a:t>Mpa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Maximale Ansprache der </a:t>
            </a:r>
            <a:r>
              <a:rPr lang="de-DE" sz="1800" dirty="0" err="1"/>
              <a:t>Ruffinikörper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Aufbisspunkte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Flache Eckzahnführung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Tragedauer nur während Wettkampf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Intensivste Triggerung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68273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81464-7179-45A0-9B6A-E3512345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64156"/>
            <a:ext cx="9905998" cy="585926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3. Anwendungskonzepte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3B9789FB-CA66-4F7F-B2B7-5246B58B3A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348857"/>
              </p:ext>
            </p:extLst>
          </p:nvPr>
        </p:nvGraphicFramePr>
        <p:xfrm>
          <a:off x="1932372" y="950082"/>
          <a:ext cx="8327255" cy="4915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7255">
                  <a:extLst>
                    <a:ext uri="{9D8B030D-6E8A-4147-A177-3AD203B41FA5}">
                      <a16:colId xmlns:a16="http://schemas.microsoft.com/office/drawing/2014/main" val="1894725289"/>
                    </a:ext>
                  </a:extLst>
                </a:gridCol>
              </a:tblGrid>
              <a:tr h="379373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rgbClr val="0070C0"/>
                          </a:solidFill>
                        </a:rPr>
                        <a:t>One</a:t>
                      </a:r>
                      <a:r>
                        <a:rPr lang="de-DE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rgbClr val="0070C0"/>
                          </a:solidFill>
                        </a:rPr>
                        <a:t>for</a:t>
                      </a:r>
                      <a:r>
                        <a:rPr lang="de-DE" dirty="0">
                          <a:solidFill>
                            <a:srgbClr val="0070C0"/>
                          </a:solidFill>
                        </a:rPr>
                        <a:t> all (Standard)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955905"/>
                  </a:ext>
                </a:extLst>
              </a:tr>
              <a:tr h="12329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Schiene wird zum Training/Wettkampf getragen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Bis max. eine Stunde nach Belastungsende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keine Nachtschiene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916299"/>
                  </a:ext>
                </a:extLst>
              </a:tr>
              <a:tr h="379373">
                <a:tc>
                  <a:txBody>
                    <a:bodyPr/>
                    <a:lstStyle/>
                    <a:p>
                      <a:r>
                        <a:rPr lang="de-DE" b="1" dirty="0" err="1">
                          <a:solidFill>
                            <a:srgbClr val="0070C0"/>
                          </a:solidFill>
                        </a:rPr>
                        <a:t>One</a:t>
                      </a:r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rgbClr val="0070C0"/>
                          </a:solidFill>
                        </a:rPr>
                        <a:t>for</a:t>
                      </a:r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 all plus Regenerationsschiene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1990517"/>
                  </a:ext>
                </a:extLst>
              </a:tr>
              <a:tr h="12749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Schiene wird zum Training/Wettkampf getragen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Regenerationsschiene wird für eine Stunde nach Belastung getragen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Keine Nachtschiene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937311"/>
                  </a:ext>
                </a:extLst>
              </a:tr>
              <a:tr h="379373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70C0"/>
                          </a:solidFill>
                        </a:rPr>
                        <a:t>3-Schienenkonzept (Höchstleistung)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280098"/>
                  </a:ext>
                </a:extLst>
              </a:tr>
              <a:tr h="126960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Wettkampfschiene wird nur während des Wettkampfes getragen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Trainingsschiene wird nur während des Trainings eingesetzt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Regenerationsschiene wird für eine Stunde nach Belastung getragen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Keine Nachtschiene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831777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B1D638C-62B8-4B2E-88A5-35ED644C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cartus:zahnmedizin</a:t>
            </a:r>
          </a:p>
        </p:txBody>
      </p:sp>
    </p:spTree>
    <p:extLst>
      <p:ext uri="{BB962C8B-B14F-4D97-AF65-F5344CB8AC3E}">
        <p14:creationId xmlns:p14="http://schemas.microsoft.com/office/powerpoint/2010/main" val="18365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743E8-9C41-4569-AEA3-EB305D11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970" y="41432"/>
            <a:ext cx="6533965" cy="807868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tx1">
                    <a:lumMod val="85000"/>
                  </a:schemeClr>
                </a:solidFill>
              </a:rPr>
              <a:t>         </a:t>
            </a:r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4. Einfluss durch Sportzahnschienen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8FC8505-6127-42B7-853E-4CC8BD91D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97" y="2219418"/>
            <a:ext cx="3549120" cy="2681056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0E52E1-F276-4C46-B000-C7836A376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9204" y="2102898"/>
            <a:ext cx="3927053" cy="26810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kordinationssteigerung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beweglichkeit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Regeneration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verletzungsanfälligkeit</a:t>
            </a:r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kraftsteigerung</a:t>
            </a:r>
            <a:endParaRPr lang="de-DE" sz="1800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664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BC900-80F5-44E5-B96C-3620C4024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60131"/>
            <a:ext cx="9905999" cy="730927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5. Einsatzbereiche</a:t>
            </a:r>
            <a:br>
              <a:rPr lang="de-DE" sz="2000" b="1" dirty="0">
                <a:solidFill>
                  <a:schemeClr val="tx1">
                    <a:lumMod val="85000"/>
                  </a:schemeClr>
                </a:solidFill>
              </a:rPr>
            </a:br>
            <a:endParaRPr lang="de-DE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F18F74-DEEC-443C-B4F3-2793FE9B2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421" y="976746"/>
            <a:ext cx="10386874" cy="5271654"/>
          </a:xfrm>
        </p:spPr>
        <p:txBody>
          <a:bodyPr>
            <a:noAutofit/>
          </a:bodyPr>
          <a:lstStyle/>
          <a:p>
            <a:r>
              <a:rPr lang="de-DE" sz="1800" dirty="0"/>
              <a:t>Der effektive Einsatz von Sportzahnschienen ist bei folgenden Sportarten nachgewiesen: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Lauf- und Ballsport (speziell Basketball)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Rudern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Leichtathletik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Kraft-/Kampfsportarten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Radsport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Hockey und Eishockey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Wintersport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e-DE" sz="1800" dirty="0"/>
              <a:t>Klettern/Freeclimbing/Akrobatik</a:t>
            </a:r>
          </a:p>
          <a:p>
            <a:r>
              <a:rPr lang="de-DE" sz="1800" dirty="0"/>
              <a:t>Studien zu Triathlon und Schwimmen fehlen bisher!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9284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A3586-7F7E-49E2-B53E-CD6193ED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63416"/>
            <a:ext cx="9905998" cy="60630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1. Anatomie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5D34A53-2846-4E7D-810F-BB4B007555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13" y="1515125"/>
            <a:ext cx="5823751" cy="4068930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8673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E4A1C-9917-4D31-BE99-D0435964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544" y="0"/>
            <a:ext cx="9905998" cy="131685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6. Abgrenzung Sportschutz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A3B54BA-E07E-424E-882B-C48DD64A0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03" y="1695636"/>
            <a:ext cx="5877017" cy="3740458"/>
          </a:xfrm>
        </p:spPr>
      </p:pic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2253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13D68-D81F-4268-AD40-DE3639A7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48408"/>
            <a:ext cx="9905998" cy="44840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Sportschutz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5F3D0D8-1FA3-4618-9CD9-93EA70A23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74" y="2514600"/>
            <a:ext cx="3622880" cy="249565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3741E70-CC5E-403C-931E-A8C834A318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31" y="2514600"/>
            <a:ext cx="3739295" cy="2495659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2320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CDB2EA3-C3BA-4B12-8F29-ECD1C0E25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39" y="1731147"/>
            <a:ext cx="5584054" cy="3776226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7313D68-D81F-4268-AD40-DE3639A7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48408"/>
            <a:ext cx="9905998" cy="44840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Sportschutz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7879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D93135D-D3BE-43AC-8E39-B6664B38D7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2" y="1864311"/>
            <a:ext cx="2876364" cy="3926889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A0DBAB0-CE68-49AC-8028-ADCE2A1401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85" y="1864311"/>
            <a:ext cx="2769833" cy="3926889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7313D68-D81F-4268-AD40-DE3639A7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48408"/>
            <a:ext cx="9905998" cy="44840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Sportschutz</a:t>
            </a:r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4842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4441B56-0FB0-4BD9-8A71-E8E31C20F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/>
        </p:blipFill>
        <p:spPr>
          <a:xfrm rot="10800000">
            <a:off x="3189934" y="1899819"/>
            <a:ext cx="5495278" cy="3338005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7313D68-D81F-4268-AD40-DE3639A7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48408"/>
            <a:ext cx="9905998" cy="448408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Sportschutz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41122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755A45-36D1-4A42-A623-6261A5EC1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932154"/>
            <a:ext cx="9906000" cy="4859045"/>
          </a:xfrm>
        </p:spPr>
        <p:txBody>
          <a:bodyPr/>
          <a:lstStyle/>
          <a:p>
            <a:r>
              <a:rPr lang="de-DE" sz="1800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     </a:t>
            </a:r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Sportschiene Übersicht:</a:t>
            </a:r>
          </a:p>
          <a:p>
            <a:endParaRPr 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Wird immer im Oberkiefer getragen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Hohe Passgenauigkeit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Bukkal: Ausdehnung bis ins Vestibulum – Mindestens 1/3 der Wurzellänge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Mehrschichttechnik je nach Sportart (Double/ Triple-Layer)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Einbiss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Keine Behinderung der Atmung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1392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E125F6-C9C3-4FB5-8B6B-56A93CCC8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807868"/>
            <a:ext cx="5176261" cy="4731799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     </a:t>
            </a:r>
            <a:r>
              <a:rPr lang="de-DE" b="1" dirty="0">
                <a:solidFill>
                  <a:schemeClr val="tx1">
                    <a:lumMod val="85000"/>
                  </a:schemeClr>
                </a:solidFill>
              </a:rPr>
              <a:t>Fazit:</a:t>
            </a:r>
            <a:r>
              <a:rPr lang="de-DE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	</a:t>
            </a:r>
            <a:r>
              <a:rPr lang="de-DE" dirty="0"/>
              <a:t>			</a:t>
            </a:r>
          </a:p>
          <a:p>
            <a:r>
              <a:rPr lang="de-DE" dirty="0"/>
              <a:t>Sportschutz wird ausschließlich im Oberkiefer getragen und führt nicht zu erhöhter Triggerung</a:t>
            </a:r>
          </a:p>
          <a:p>
            <a:r>
              <a:rPr lang="de-DE" dirty="0"/>
              <a:t>Der individualisierte Biss kann zu einem Ausgleich der Körperstatik führen, die Wirkung ist dann enthemmend</a:t>
            </a:r>
          </a:p>
          <a:p>
            <a:r>
              <a:rPr lang="de-DE" dirty="0"/>
              <a:t>Die Funktion des Sportschutzes liegt nicht in der Leistungssteigerung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4EDA6DD-2BDA-4DAE-8367-732A2C1F2C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44" y="1811045"/>
            <a:ext cx="4625267" cy="2879324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8043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3DA1D-1807-4E7C-B83C-5A3DD8F7B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193" y="266700"/>
            <a:ext cx="9010834" cy="606641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7. Zahnärztliches Vorgehen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CB08E24-931F-450F-AA6B-1A65907AA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26" y="2530136"/>
            <a:ext cx="2672180" cy="2009636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1EEB16-3B47-49AB-9BA5-137592078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1160585"/>
            <a:ext cx="6573284" cy="51144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Erhebungsbogen/Sportscreening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Zahnmedizinische Diagnostik: Anamnese/Befund</a:t>
            </a:r>
          </a:p>
          <a:p>
            <a:r>
              <a:rPr lang="de-DE" dirty="0"/>
              <a:t>		OPG (Übersichtsröntgen):</a:t>
            </a:r>
          </a:p>
          <a:p>
            <a:r>
              <a:rPr lang="de-DE" dirty="0"/>
              <a:t>				Zahnärztliche Fokussuche</a:t>
            </a:r>
          </a:p>
          <a:p>
            <a:r>
              <a:rPr lang="de-DE" dirty="0"/>
              <a:t>				Nasennebenhöhle</a:t>
            </a:r>
          </a:p>
          <a:p>
            <a:r>
              <a:rPr lang="de-DE" dirty="0"/>
              <a:t>				Kiefergelenk</a:t>
            </a:r>
          </a:p>
          <a:p>
            <a:r>
              <a:rPr lang="de-DE" dirty="0"/>
              <a:t>		Klinische Diagnostik:</a:t>
            </a:r>
          </a:p>
          <a:p>
            <a:r>
              <a:rPr lang="de-DE" dirty="0"/>
              <a:t>				DMF (</a:t>
            </a:r>
            <a:r>
              <a:rPr lang="de-DE" dirty="0" err="1"/>
              <a:t>delayed</a:t>
            </a:r>
            <a:r>
              <a:rPr lang="de-DE" dirty="0"/>
              <a:t>/</a:t>
            </a:r>
            <a:r>
              <a:rPr lang="de-DE" dirty="0" err="1"/>
              <a:t>missed</a:t>
            </a:r>
            <a:r>
              <a:rPr lang="de-DE" dirty="0"/>
              <a:t>/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teeth</a:t>
            </a:r>
            <a:r>
              <a:rPr lang="de-DE" dirty="0"/>
              <a:t>)</a:t>
            </a:r>
          </a:p>
          <a:p>
            <a:r>
              <a:rPr lang="de-DE" dirty="0"/>
              <a:t>				Parodontales Screening</a:t>
            </a:r>
          </a:p>
          <a:p>
            <a:r>
              <a:rPr lang="de-DE" dirty="0"/>
              <a:t>				Funktion </a:t>
            </a:r>
            <a:r>
              <a:rPr lang="de-DE" dirty="0">
                <a:sym typeface="Wingdings" panose="05000000000000000000" pitchFamily="2" charset="2"/>
              </a:rPr>
              <a:t> </a:t>
            </a:r>
            <a:r>
              <a:rPr lang="de-DE" dirty="0" err="1">
                <a:sym typeface="Wingdings" panose="05000000000000000000" pitchFamily="2" charset="2"/>
              </a:rPr>
              <a:t>Sportschienung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				Muskelpalpation</a:t>
            </a:r>
          </a:p>
          <a:p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7783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0B835-EFAE-43B7-910E-5B99A2D36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362" y="401088"/>
            <a:ext cx="9905998" cy="513312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8. </a:t>
            </a:r>
            <a:r>
              <a:rPr lang="de-DE" sz="2000" b="1" dirty="0" err="1">
                <a:solidFill>
                  <a:schemeClr val="tx1">
                    <a:lumMod val="85000"/>
                  </a:schemeClr>
                </a:solidFill>
              </a:rPr>
              <a:t>Sportbissnahme</a:t>
            </a:r>
            <a:endParaRPr lang="de-DE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FF49188-381F-4857-AFB2-C2E5107A4B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8" y="2157274"/>
            <a:ext cx="4760911" cy="3314330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062575-6358-46DA-B82A-5AAEE2420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2842" y="2667000"/>
            <a:ext cx="5060273" cy="2473171"/>
          </a:xfrm>
        </p:spPr>
        <p:txBody>
          <a:bodyPr/>
          <a:lstStyle/>
          <a:p>
            <a:r>
              <a:rPr lang="de-DE" dirty="0" err="1"/>
              <a:t>Relaxierung</a:t>
            </a:r>
            <a:endParaRPr lang="de-DE" dirty="0"/>
          </a:p>
          <a:p>
            <a:r>
              <a:rPr lang="de-DE" dirty="0"/>
              <a:t>Sperrung bis maximal 3 mm (</a:t>
            </a:r>
            <a:r>
              <a:rPr lang="de-DE" dirty="0" err="1"/>
              <a:t>Aufbisssilikon</a:t>
            </a:r>
            <a:r>
              <a:rPr lang="de-DE" dirty="0"/>
              <a:t>)</a:t>
            </a:r>
          </a:p>
          <a:p>
            <a:r>
              <a:rPr lang="de-DE" dirty="0"/>
              <a:t>Sportartspezifische Position/Gerät/Kleidung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830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467E7-1E27-43F5-A128-B3966D59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42546"/>
            <a:ext cx="9905998" cy="463062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err="1">
                <a:solidFill>
                  <a:schemeClr val="tx1">
                    <a:lumMod val="85000"/>
                  </a:schemeClr>
                </a:solidFill>
              </a:rPr>
              <a:t>Sportbissnahme</a:t>
            </a:r>
            <a:endParaRPr lang="de-DE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3CF9F9-F604-493A-9A85-5D0FA82D0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7028" y="2382916"/>
            <a:ext cx="4300383" cy="2579702"/>
          </a:xfrm>
        </p:spPr>
        <p:txBody>
          <a:bodyPr/>
          <a:lstStyle/>
          <a:p>
            <a:r>
              <a:rPr lang="de-DE" dirty="0"/>
              <a:t>Sportartspezifische Position/Gerät</a:t>
            </a:r>
          </a:p>
          <a:p>
            <a:r>
              <a:rPr lang="de-DE" dirty="0"/>
              <a:t>Sportartspezifische Kleidung</a:t>
            </a:r>
          </a:p>
          <a:p>
            <a:r>
              <a:rPr lang="de-DE" dirty="0"/>
              <a:t>Fixation mit Bisssilikon (hart)</a:t>
            </a:r>
          </a:p>
        </p:txBody>
      </p:sp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E19FC38D-0B16-4D5B-8BB9-1C3AB55C94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2476" y="2669220"/>
            <a:ext cx="3296575" cy="2379216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7882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BAA4A-83EA-4A91-AC1C-266C6116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73806"/>
            <a:ext cx="9905998" cy="568569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Schädel innen/außen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53914E3-16F9-41A5-9F74-738D206A77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272684"/>
            <a:ext cx="4683433" cy="3185224"/>
          </a:xfr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B74C886A-BBE0-4CAE-AA3D-020395EA5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78" y="2272684"/>
            <a:ext cx="4683433" cy="3185224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172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4A8A6-62B3-46F9-9D71-FA52FA19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32695"/>
            <a:ext cx="9905998" cy="686964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 err="1">
                <a:solidFill>
                  <a:schemeClr val="tx1">
                    <a:lumMod val="85000"/>
                  </a:schemeClr>
                </a:solidFill>
              </a:rPr>
              <a:t>Sportbissnahme</a:t>
            </a:r>
            <a:endParaRPr lang="de-DE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16BBAF9-0999-4F00-A4A6-3C4BE3B8E9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2" y="1899822"/>
            <a:ext cx="4829451" cy="3192632"/>
          </a:xfrm>
        </p:spPr>
      </p:pic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576918E7-7155-40B4-B1A8-B58F3D16E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1221" y="2248826"/>
            <a:ext cx="3583249" cy="2494624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5258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C0D65-9155-429B-ADC8-1C3C1831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1" y="1138962"/>
            <a:ext cx="10102788" cy="1375637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		</a:t>
            </a:r>
            <a:r>
              <a:rPr lang="de-DE" sz="1800" b="1" dirty="0" err="1">
                <a:solidFill>
                  <a:schemeClr val="tx1">
                    <a:lumMod val="85000"/>
                  </a:schemeClr>
                </a:solidFill>
              </a:rPr>
              <a:t>Sportbissnahme</a:t>
            </a:r>
            <a:r>
              <a:rPr lang="de-DE" sz="1800" b="1" dirty="0">
                <a:solidFill>
                  <a:schemeClr val="tx1">
                    <a:lumMod val="85000"/>
                  </a:schemeClr>
                </a:solidFill>
              </a:rPr>
              <a:t>: Übersicht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4A1100-D9DF-4135-A30D-7B89CD5F5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2" y="1722268"/>
            <a:ext cx="5800926" cy="3577702"/>
          </a:xfrm>
        </p:spPr>
        <p:txBody>
          <a:bodyPr/>
          <a:lstStyle/>
          <a:p>
            <a:r>
              <a:rPr lang="de-DE" dirty="0" err="1"/>
              <a:t>Relaxierung</a:t>
            </a:r>
            <a:endParaRPr lang="de-DE" dirty="0"/>
          </a:p>
          <a:p>
            <a:r>
              <a:rPr lang="de-DE" dirty="0"/>
              <a:t>Sportartspezifische Kleidung/Position/gerät</a:t>
            </a:r>
          </a:p>
          <a:p>
            <a:r>
              <a:rPr lang="de-DE" dirty="0"/>
              <a:t>Sperrung bis ca. 3 mm</a:t>
            </a:r>
          </a:p>
          <a:p>
            <a:r>
              <a:rPr lang="de-DE" dirty="0"/>
              <a:t>Fixation mit Bisssilikon (hart)</a:t>
            </a:r>
          </a:p>
          <a:p>
            <a:r>
              <a:rPr lang="de-DE" dirty="0"/>
              <a:t>Abdrucknahmen: Ober-/Unterkiefer mit A-Silikon/ </a:t>
            </a:r>
            <a:r>
              <a:rPr lang="de-DE" dirty="0" err="1"/>
              <a:t>Poyether</a:t>
            </a:r>
            <a:r>
              <a:rPr lang="de-DE" dirty="0"/>
              <a:t>-</a:t>
            </a:r>
            <a:r>
              <a:rPr lang="de-DE" dirty="0" err="1"/>
              <a:t>Gummie</a:t>
            </a:r>
            <a:r>
              <a:rPr lang="de-DE" dirty="0"/>
              <a:t>-Massen/</a:t>
            </a:r>
            <a:r>
              <a:rPr lang="de-DE" dirty="0" err="1"/>
              <a:t>Polysiloxanen</a:t>
            </a:r>
            <a:r>
              <a:rPr lang="de-DE" dirty="0"/>
              <a:t>, Scan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CBA5044-6F5B-426B-AE1F-24E976848C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57" y="2433590"/>
            <a:ext cx="2959855" cy="2129532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4736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2772E-5FC2-4B15-B8C3-DF264F4C4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40" y="458597"/>
            <a:ext cx="9507985" cy="400974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	  						9. Kontraindikationen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FE5671E-5FE6-4D20-84B8-ED8A9C7AA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73" y="2494625"/>
            <a:ext cx="3249227" cy="2237173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56A928C-500D-4770-A622-5C0D0BF4A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1" y="1748901"/>
            <a:ext cx="6502262" cy="419913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Kinder/Jugendliche unter 16 Jahren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Allgemeinerkrankungen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Zahn-/Mund-/Kiefererkrankungen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Nach zahnärztlichen Eingriffen (chirurgisch)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Intraorale Verletzungen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Schluckbeschwerden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Atemwegserkrankungen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Asthma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Allergien auf Kunststoffe mit </a:t>
            </a:r>
            <a:r>
              <a:rPr lang="de-DE" sz="1800" dirty="0" err="1"/>
              <a:t>Acrylatbasis</a:t>
            </a:r>
            <a:endParaRPr lang="de-DE" sz="1800" dirty="0"/>
          </a:p>
          <a:p>
            <a:endParaRPr lang="de-DE" sz="1800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2721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D6390D0-0022-42E4-8D3C-D9C691BE9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12" y="2421136"/>
            <a:ext cx="2781688" cy="157184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DDDE54-6812-484F-B249-F7A222A6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5522" y="843379"/>
            <a:ext cx="7779690" cy="49537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Leistungsförderndes Sport- und Fitnessgerät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Tragezeit ist beschränkt auf den Sport und für eine Stunde zur Regeneration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Sinnvolle Anwendung bei jedem Leistungsspektrum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Ausgleich der Körperstatik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Minimiert das Verletzungsrisiko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Beschleunigt die Regenation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„All-in-</a:t>
            </a:r>
            <a:r>
              <a:rPr lang="de-DE" sz="1800" dirty="0" err="1"/>
              <a:t>one</a:t>
            </a:r>
            <a:r>
              <a:rPr lang="de-DE" sz="1800" dirty="0"/>
              <a:t> Schiene“ genügt für den leistungsorientierten Athleten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Keine weiteren Zahnärztlichen Kontrolluntersuchungen notwendig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64D246-E9A7-4003-B21C-BA1EA46D4376}"/>
              </a:ext>
            </a:extLst>
          </p:cNvPr>
          <p:cNvSpPr txBox="1">
            <a:spLocks/>
          </p:cNvSpPr>
          <p:nvPr/>
        </p:nvSpPr>
        <p:spPr>
          <a:xfrm>
            <a:off x="985080" y="458054"/>
            <a:ext cx="10097501" cy="3853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10. </a:t>
            </a:r>
            <a:r>
              <a:rPr lang="de-DE" sz="2000" b="1" dirty="0" err="1">
                <a:solidFill>
                  <a:schemeClr val="tx1">
                    <a:lumMod val="85000"/>
                  </a:schemeClr>
                </a:solidFill>
              </a:rPr>
              <a:t>zusammenfassung</a:t>
            </a:r>
            <a:endParaRPr lang="de-DE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58339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4D246-E9A7-4003-B21C-BA1EA46D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09" y="386861"/>
            <a:ext cx="10097501" cy="56655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11. Literatur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7B266-B407-4E40-AFA9-9CD622C95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145" y="1227727"/>
            <a:ext cx="9316265" cy="4381231"/>
          </a:xfrm>
        </p:spPr>
        <p:txBody>
          <a:bodyPr>
            <a:normAutofit/>
          </a:bodyPr>
          <a:lstStyle/>
          <a:p>
            <a:r>
              <a:rPr lang="de-DE" sz="1200" dirty="0"/>
              <a:t>Ann. Med. 2019; 51(sup1):15-21</a:t>
            </a:r>
          </a:p>
          <a:p>
            <a:r>
              <a:rPr lang="de-DE" dirty="0" err="1"/>
              <a:t>Effects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occlusial</a:t>
            </a:r>
            <a:r>
              <a:rPr lang="de-DE" dirty="0"/>
              <a:t> </a:t>
            </a:r>
            <a:r>
              <a:rPr lang="de-DE" dirty="0" err="1"/>
              <a:t>splints</a:t>
            </a:r>
            <a:r>
              <a:rPr lang="de-DE" dirty="0"/>
              <a:t> on </a:t>
            </a:r>
            <a:r>
              <a:rPr lang="de-DE" dirty="0" err="1"/>
              <a:t>shoulder</a:t>
            </a:r>
            <a:r>
              <a:rPr lang="de-DE" dirty="0"/>
              <a:t> </a:t>
            </a:r>
            <a:r>
              <a:rPr lang="de-DE" dirty="0" err="1"/>
              <a:t>strength</a:t>
            </a:r>
            <a:r>
              <a:rPr lang="de-DE" dirty="0"/>
              <a:t> and </a:t>
            </a:r>
            <a:r>
              <a:rPr lang="de-DE" dirty="0" err="1"/>
              <a:t>activation</a:t>
            </a:r>
            <a:endParaRPr lang="de-DE" dirty="0"/>
          </a:p>
          <a:p>
            <a:r>
              <a:rPr lang="de-DE" sz="1400" dirty="0"/>
              <a:t>Dias A.,  </a:t>
            </a:r>
            <a:r>
              <a:rPr lang="de-DE" sz="1400" dirty="0" err="1"/>
              <a:t>Redinha</a:t>
            </a:r>
            <a:r>
              <a:rPr lang="de-DE" sz="1400" dirty="0"/>
              <a:t> L., Vaz JR, </a:t>
            </a:r>
            <a:r>
              <a:rPr lang="de-DE" sz="1400" dirty="0" err="1"/>
              <a:t>Cordeiro</a:t>
            </a:r>
            <a:r>
              <a:rPr lang="de-DE" sz="1400" dirty="0"/>
              <a:t> N., Silva L., </a:t>
            </a:r>
            <a:r>
              <a:rPr lang="de-DE" sz="1400" dirty="0" err="1"/>
              <a:t>Pezzerat-Correira</a:t>
            </a:r>
            <a:r>
              <a:rPr lang="de-DE" sz="1400" dirty="0"/>
              <a:t> P.</a:t>
            </a:r>
          </a:p>
          <a:p>
            <a:endParaRPr lang="de-DE" sz="1400" dirty="0"/>
          </a:p>
          <a:p>
            <a:r>
              <a:rPr lang="de-DE" sz="1200" dirty="0"/>
              <a:t>German Journal </a:t>
            </a:r>
            <a:r>
              <a:rPr lang="de-DE" sz="1200" dirty="0" err="1"/>
              <a:t>of</a:t>
            </a:r>
            <a:r>
              <a:rPr lang="de-DE" sz="1200" dirty="0"/>
              <a:t> Sports Medicine: 62,Nr.12(2011)</a:t>
            </a:r>
          </a:p>
          <a:p>
            <a:r>
              <a:rPr lang="de-DE" dirty="0"/>
              <a:t>Effekte eines individuell angepassten Sportmundschutzes auf die funktionelle Wirbelsäulenstellung beim Feldhockey</a:t>
            </a:r>
          </a:p>
          <a:p>
            <a:r>
              <a:rPr lang="de-DE" sz="1400" dirty="0"/>
              <a:t>Ohlendorf D., Garcia N., </a:t>
            </a:r>
            <a:r>
              <a:rPr lang="de-DE" sz="1400" dirty="0" err="1"/>
              <a:t>Turbanski</a:t>
            </a:r>
            <a:r>
              <a:rPr lang="de-DE" sz="1400" dirty="0"/>
              <a:t> S., Schmidtbleicher D., Kopp S.</a:t>
            </a:r>
          </a:p>
          <a:p>
            <a:endParaRPr lang="de-DE" sz="1400" dirty="0"/>
          </a:p>
          <a:p>
            <a:r>
              <a:rPr lang="de-DE" sz="1200" dirty="0"/>
              <a:t>Fitness </a:t>
            </a:r>
            <a:r>
              <a:rPr lang="de-DE" sz="1200" dirty="0" err="1"/>
              <a:t>managment</a:t>
            </a:r>
            <a:r>
              <a:rPr lang="de-DE" sz="1200" dirty="0"/>
              <a:t> </a:t>
            </a:r>
            <a:r>
              <a:rPr lang="de-DE" sz="1200" dirty="0" err="1"/>
              <a:t>Oct</a:t>
            </a:r>
            <a:r>
              <a:rPr lang="de-DE" sz="1200" dirty="0"/>
              <a:t>. 2019</a:t>
            </a:r>
          </a:p>
          <a:p>
            <a:r>
              <a:rPr lang="de-DE" dirty="0"/>
              <a:t>Spezielle Zahnschiene steigert die sportliche Performance</a:t>
            </a:r>
          </a:p>
          <a:p>
            <a:r>
              <a:rPr lang="de-DE" sz="1400" dirty="0" err="1"/>
              <a:t>fM</a:t>
            </a:r>
            <a:r>
              <a:rPr lang="de-DE" sz="1400" dirty="0"/>
              <a:t> Redaktion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41046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6BB53-63C5-4029-89FE-B14D26087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5437"/>
          </a:xfrm>
        </p:spPr>
        <p:txBody>
          <a:bodyPr>
            <a:normAutofit fontScale="90000"/>
          </a:bodyPr>
          <a:lstStyle/>
          <a:p>
            <a:r>
              <a:rPr lang="de-DE" sz="2000" dirty="0"/>
              <a:t>Kontaktdaten:</a:t>
            </a:r>
            <a:br>
              <a:rPr lang="de-DE" dirty="0"/>
            </a:br>
            <a:r>
              <a:rPr lang="de-DE" sz="2000" dirty="0"/>
              <a:t>Dr. med. </a:t>
            </a:r>
            <a:r>
              <a:rPr lang="de-DE" sz="2000" dirty="0" err="1"/>
              <a:t>dent</a:t>
            </a:r>
            <a:r>
              <a:rPr lang="de-DE" sz="2000" dirty="0"/>
              <a:t>. Holger </a:t>
            </a:r>
            <a:r>
              <a:rPr lang="de-DE" sz="2000" dirty="0" err="1"/>
              <a:t>Cartus</a:t>
            </a:r>
            <a:r>
              <a:rPr lang="de-DE" sz="2000" dirty="0"/>
              <a:t> M.Sc.</a:t>
            </a:r>
            <a:br>
              <a:rPr lang="de-DE" sz="2000" dirty="0"/>
            </a:br>
            <a:r>
              <a:rPr lang="de-DE" sz="2000" dirty="0"/>
              <a:t>Theodor-Heuss-</a:t>
            </a:r>
            <a:r>
              <a:rPr lang="de-DE" sz="2000" dirty="0" err="1"/>
              <a:t>Strasse</a:t>
            </a:r>
            <a:r>
              <a:rPr lang="de-DE" sz="2000" dirty="0"/>
              <a:t> 43</a:t>
            </a:r>
            <a:br>
              <a:rPr lang="de-DE" sz="2000" dirty="0"/>
            </a:br>
            <a:r>
              <a:rPr lang="de-DE" sz="2000" dirty="0"/>
              <a:t>69181 St. Ilgen</a:t>
            </a:r>
            <a:br>
              <a:rPr lang="de-DE" sz="2000" dirty="0"/>
            </a:br>
            <a:r>
              <a:rPr lang="de-DE" sz="2000" dirty="0" err="1"/>
              <a:t>e-mail</a:t>
            </a:r>
            <a:r>
              <a:rPr lang="de-DE" sz="2000" dirty="0"/>
              <a:t>: </a:t>
            </a:r>
            <a:r>
              <a:rPr lang="de-DE" sz="2000" u="sng" dirty="0">
                <a:solidFill>
                  <a:schemeClr val="tx1">
                    <a:lumMod val="75000"/>
                  </a:schemeClr>
                </a:solidFill>
              </a:rPr>
              <a:t>Praxis</a:t>
            </a:r>
            <a:r>
              <a:rPr lang="de-DE" sz="2000" u="sng" dirty="0">
                <a:solidFill>
                  <a:schemeClr val="tx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@dr-cartus-zahnmedizin.de</a:t>
            </a:r>
            <a:br>
              <a:rPr lang="de-DE" sz="2000" u="sng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de-DE" sz="2000" u="sng" dirty="0">
                <a:solidFill>
                  <a:schemeClr val="tx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www.dr-cartus-zahnmedizin.de</a:t>
            </a:r>
            <a:br>
              <a:rPr lang="de-DE" sz="2000" u="sng" dirty="0"/>
            </a:br>
            <a:r>
              <a:rPr lang="de-DE" sz="2000" dirty="0" err="1"/>
              <a:t>fon</a:t>
            </a:r>
            <a:r>
              <a:rPr lang="de-DE" sz="2000" dirty="0"/>
              <a:t>: 06224-3178</a:t>
            </a:r>
            <a:br>
              <a:rPr lang="de-DE" sz="2000" dirty="0"/>
            </a:br>
            <a:r>
              <a:rPr lang="de-DE" sz="2000" dirty="0"/>
              <a:t>Fax: 06224-922303</a:t>
            </a:r>
            <a:br>
              <a:rPr lang="de-DE" sz="2000" dirty="0"/>
            </a:br>
            <a:br>
              <a:rPr lang="de-DE" sz="2000" dirty="0"/>
            </a:br>
            <a:r>
              <a:rPr lang="de-DE" sz="2000" dirty="0"/>
              <a:t>Ästhetisch-rekonstruktive Zahnmedizin/Funktion (Master)</a:t>
            </a:r>
            <a:br>
              <a:rPr lang="de-DE" sz="2000" dirty="0"/>
            </a:br>
            <a:r>
              <a:rPr lang="de-DE" sz="2000" dirty="0"/>
              <a:t>Zahnärztliche Sportmedizin</a:t>
            </a:r>
            <a:br>
              <a:rPr lang="de-DE" sz="2000" dirty="0"/>
            </a:br>
            <a:r>
              <a:rPr lang="de-DE" sz="2000" dirty="0"/>
              <a:t>Zahnärztliche Schmerztherapie</a:t>
            </a:r>
            <a:br>
              <a:rPr lang="de-DE" sz="2000" dirty="0"/>
            </a:br>
            <a:r>
              <a:rPr lang="de-DE" sz="2000" dirty="0"/>
              <a:t>Cranio-</a:t>
            </a:r>
            <a:r>
              <a:rPr lang="de-DE" sz="2000" dirty="0" err="1"/>
              <a:t>sacrale</a:t>
            </a:r>
            <a:r>
              <a:rPr lang="de-DE" sz="2000" dirty="0"/>
              <a:t> Osteopathie</a:t>
            </a:r>
            <a:br>
              <a:rPr lang="de-DE" sz="2000" dirty="0"/>
            </a:br>
            <a:r>
              <a:rPr lang="de-DE" sz="2000" dirty="0"/>
              <a:t>Muskelfunktion</a:t>
            </a:r>
            <a:br>
              <a:rPr lang="de-DE" sz="2000" dirty="0"/>
            </a:b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427B22-1B1D-4BE5-9D88-7869AB178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08" y="5051659"/>
            <a:ext cx="648070" cy="12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63BF08-E2DB-4B6A-8371-22CAE4E0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732" y="363682"/>
            <a:ext cx="2821423" cy="488675"/>
          </a:xfrm>
        </p:spPr>
        <p:txBody>
          <a:bodyPr>
            <a:normAutofit/>
          </a:bodyPr>
          <a:lstStyle/>
          <a:p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Schädel von innen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EB63917-192C-41F0-BD5E-CA6429F99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44" y="2192784"/>
            <a:ext cx="3439249" cy="2592279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379DF9-8B27-45B1-82E0-E1C50E64B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6656" y="1562470"/>
            <a:ext cx="4580878" cy="3852909"/>
          </a:xfrm>
        </p:spPr>
        <p:txBody>
          <a:bodyPr/>
          <a:lstStyle/>
          <a:p>
            <a:r>
              <a:rPr lang="de-DE" dirty="0" err="1"/>
              <a:t>dura</a:t>
            </a:r>
            <a:r>
              <a:rPr lang="de-DE" dirty="0"/>
              <a:t> mater: feste </a:t>
            </a:r>
            <a:r>
              <a:rPr lang="de-DE" dirty="0" err="1"/>
              <a:t>hirnhaut</a:t>
            </a:r>
            <a:r>
              <a:rPr lang="de-DE" dirty="0"/>
              <a:t> am </a:t>
            </a:r>
            <a:r>
              <a:rPr lang="de-DE" dirty="0" err="1"/>
              <a:t>knochen</a:t>
            </a:r>
            <a:r>
              <a:rPr lang="de-DE" dirty="0"/>
              <a:t> angeheftet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 err="1"/>
              <a:t>lageänderung</a:t>
            </a:r>
            <a:r>
              <a:rPr lang="de-DE" dirty="0"/>
              <a:t> der </a:t>
            </a:r>
            <a:r>
              <a:rPr lang="de-DE" dirty="0" err="1"/>
              <a:t>schädelkompartimente</a:t>
            </a:r>
            <a:r>
              <a:rPr lang="de-DE" dirty="0"/>
              <a:t> führt zu </a:t>
            </a:r>
            <a:r>
              <a:rPr lang="de-DE" dirty="0" err="1"/>
              <a:t>verziehung</a:t>
            </a:r>
            <a:r>
              <a:rPr lang="de-DE" dirty="0"/>
              <a:t> der </a:t>
            </a:r>
            <a:r>
              <a:rPr lang="de-DE" dirty="0" err="1"/>
              <a:t>dura</a:t>
            </a:r>
            <a:r>
              <a:rPr lang="de-DE" dirty="0"/>
              <a:t> mater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 err="1"/>
              <a:t>körperstatik</a:t>
            </a:r>
            <a:r>
              <a:rPr lang="de-DE" dirty="0"/>
              <a:t> wird durch spinale </a:t>
            </a:r>
            <a:r>
              <a:rPr lang="de-DE" dirty="0" err="1"/>
              <a:t>verbindung</a:t>
            </a:r>
            <a:r>
              <a:rPr lang="de-DE" dirty="0"/>
              <a:t> verändert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 err="1"/>
              <a:t>blutabfluss</a:t>
            </a:r>
            <a:r>
              <a:rPr lang="de-DE" dirty="0"/>
              <a:t> reduziert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93211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6669C-9554-4645-839C-7CA21DDC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53" y="380190"/>
            <a:ext cx="3217248" cy="448055"/>
          </a:xfrm>
        </p:spPr>
        <p:txBody>
          <a:bodyPr>
            <a:noAutofit/>
          </a:bodyPr>
          <a:lstStyle/>
          <a:p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Schädel von </a:t>
            </a:r>
            <a:r>
              <a:rPr lang="de-DE" sz="2000" b="1" dirty="0" err="1">
                <a:solidFill>
                  <a:schemeClr val="tx1">
                    <a:lumMod val="85000"/>
                  </a:schemeClr>
                </a:solidFill>
              </a:rPr>
              <a:t>aussen</a:t>
            </a:r>
            <a:endParaRPr lang="de-DE" sz="2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50335B-B53B-44B8-9D69-FDA7A458A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358" y="2095130"/>
            <a:ext cx="6761096" cy="270547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Schädelknochen sind elastisch über Suturen verbunden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Belastung des Oberkiefers Führt zu räumlicher Verlagerung </a:t>
            </a:r>
          </a:p>
          <a:p>
            <a:r>
              <a:rPr lang="de-DE" dirty="0"/>
              <a:t>    der  Schädelkompartimente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D00430-B257-4354-A352-7CC4FC7B5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72" y="1473256"/>
            <a:ext cx="3886155" cy="4503784"/>
          </a:xfrm>
          <a:prstGeom prst="rect">
            <a:avLst/>
          </a:prstGeom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5789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3E7DDA-6428-4837-B24E-A18D3208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777" y="609600"/>
            <a:ext cx="9905998" cy="1130423"/>
          </a:xfrm>
        </p:spPr>
        <p:txBody>
          <a:bodyPr>
            <a:normAutofit/>
          </a:bodyPr>
          <a:lstStyle/>
          <a:p>
            <a:pPr algn="ctr"/>
            <a:endParaRPr lang="de-D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6088E9A9-223F-4524-B158-03F6B00DBA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77" y="1740023"/>
            <a:ext cx="4788240" cy="3251077"/>
          </a:xfr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9627E173-9283-4AED-A586-065E469F8C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983" y="1740023"/>
            <a:ext cx="4788240" cy="3251077"/>
          </a:xfrm>
        </p:spPr>
      </p:pic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37856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A742E-AF83-4D4B-A574-CF187B91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33045"/>
          </a:xfrm>
        </p:spPr>
        <p:txBody>
          <a:bodyPr>
            <a:normAutofit/>
          </a:bodyPr>
          <a:lstStyle/>
          <a:p>
            <a:pPr algn="ctr"/>
            <a:endParaRPr lang="de-DE" sz="20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CB1E432-B1C1-4BCD-85AC-C6575B6131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20" y="1066800"/>
            <a:ext cx="6010183" cy="4181383"/>
          </a:xfr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AE19F0-8125-4B34-9791-BA9D74B233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7034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A6BA2-9802-404E-8F05-89E94083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094" y="388056"/>
            <a:ext cx="7543800" cy="498630"/>
          </a:xfrm>
        </p:spPr>
        <p:txBody>
          <a:bodyPr>
            <a:norm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85000"/>
                  </a:schemeClr>
                </a:solidFill>
              </a:rPr>
              <a:t>Nackenrezeptorenfeld (Gleichgewicht)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4DEA01F-C475-47A4-9083-41AA6ACCDA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2044084"/>
            <a:ext cx="4600925" cy="3276600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628CB120-4722-4482-A4C6-5C95AFB277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97" y="2044084"/>
            <a:ext cx="4803629" cy="3276600"/>
          </a:xfrm>
        </p:spPr>
      </p:pic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7543800" cy="365125"/>
          </a:xfrm>
        </p:spPr>
        <p:txBody>
          <a:bodyPr/>
          <a:lstStyle/>
          <a:p>
            <a:r>
              <a:rPr lang="de-DE" dirty="0"/>
              <a:t>cartus</a:t>
            </a:r>
            <a:r>
              <a:rPr lang="de-DE" dirty="0">
                <a:solidFill>
                  <a:srgbClr val="00FF00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Light" panose="020B0502040204020203" pitchFamily="34" charset="0"/>
              </a:rPr>
              <a:t>:</a:t>
            </a:r>
            <a:r>
              <a:rPr lang="de-DE" dirty="0"/>
              <a:t>zahnmedizin</a:t>
            </a:r>
          </a:p>
        </p:txBody>
      </p:sp>
    </p:spTree>
    <p:extLst>
      <p:ext uri="{BB962C8B-B14F-4D97-AF65-F5344CB8AC3E}">
        <p14:creationId xmlns:p14="http://schemas.microsoft.com/office/powerpoint/2010/main" val="14709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z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Netz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etz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TM03457485[[fn=Netz]]</Template>
  <TotalTime>0</TotalTime>
  <Words>1153</Words>
  <Application>Microsoft Office PowerPoint</Application>
  <PresentationFormat>Breitbild</PresentationFormat>
  <Paragraphs>250</Paragraphs>
  <Slides>45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2" baseType="lpstr">
      <vt:lpstr>Arial</vt:lpstr>
      <vt:lpstr>Calibri</vt:lpstr>
      <vt:lpstr>Century Gothic</vt:lpstr>
      <vt:lpstr>Segoe UI Light</vt:lpstr>
      <vt:lpstr>Segoe UI Symbol</vt:lpstr>
      <vt:lpstr>Symbol</vt:lpstr>
      <vt:lpstr>Netz</vt:lpstr>
      <vt:lpstr>cartus:zahnmedizin</vt:lpstr>
      <vt:lpstr>Leistungssteigerung durch Sportzahnschiene</vt:lpstr>
      <vt:lpstr>1. Anatomie</vt:lpstr>
      <vt:lpstr>Schädel innen/außen</vt:lpstr>
      <vt:lpstr>Schädel von innen</vt:lpstr>
      <vt:lpstr>Schädel von aussen</vt:lpstr>
      <vt:lpstr>PowerPoint-Präsentation</vt:lpstr>
      <vt:lpstr>PowerPoint-Präsentation</vt:lpstr>
      <vt:lpstr>Nackenrezeptorenfeld (Gleichgewicht)</vt:lpstr>
      <vt:lpstr>Anatomie</vt:lpstr>
      <vt:lpstr>Nackenrezeptorenfeld:</vt:lpstr>
      <vt:lpstr>2. Sportzahnschiene</vt:lpstr>
      <vt:lpstr>Definition Sportzahnschiene:</vt:lpstr>
      <vt:lpstr>Sportzahnschiene</vt:lpstr>
      <vt:lpstr>Neurophysiologie</vt:lpstr>
      <vt:lpstr>Ruffinikörperchen:</vt:lpstr>
      <vt:lpstr>PowerPoint-Präsentation</vt:lpstr>
      <vt:lpstr>PowerPoint-Präsentation</vt:lpstr>
      <vt:lpstr>PowerPoint-Präsentation</vt:lpstr>
      <vt:lpstr>PowerPoint-Präsentation</vt:lpstr>
      <vt:lpstr>Spinales system:</vt:lpstr>
      <vt:lpstr>   Eigenschaften der Sportzahnschiene:  </vt:lpstr>
      <vt:lpstr>Regenerationsschiene</vt:lpstr>
      <vt:lpstr>Trainingsschiene (universell):</vt:lpstr>
      <vt:lpstr>Trainingsschiene (universell)</vt:lpstr>
      <vt:lpstr>Wettkampfschiene:</vt:lpstr>
      <vt:lpstr>3. Anwendungskonzepte</vt:lpstr>
      <vt:lpstr>         4. Einfluss durch Sportzahnschienen</vt:lpstr>
      <vt:lpstr>5. Einsatzbereiche </vt:lpstr>
      <vt:lpstr>6. Abgrenzung Sportschutz</vt:lpstr>
      <vt:lpstr>Sportschutz</vt:lpstr>
      <vt:lpstr>Sportschutz</vt:lpstr>
      <vt:lpstr>Sportschutz</vt:lpstr>
      <vt:lpstr>Sportschutz</vt:lpstr>
      <vt:lpstr>PowerPoint-Präsentation</vt:lpstr>
      <vt:lpstr>PowerPoint-Präsentation</vt:lpstr>
      <vt:lpstr>7. Zahnärztliches Vorgehen</vt:lpstr>
      <vt:lpstr>8. Sportbissnahme</vt:lpstr>
      <vt:lpstr>Sportbissnahme</vt:lpstr>
      <vt:lpstr>Sportbissnahme</vt:lpstr>
      <vt:lpstr>  Sportbissnahme: Übersicht</vt:lpstr>
      <vt:lpstr>         9. Kontraindikationen</vt:lpstr>
      <vt:lpstr>PowerPoint-Präsentation</vt:lpstr>
      <vt:lpstr>11. Literatur</vt:lpstr>
      <vt:lpstr>Kontaktdaten: Dr. med. dent. Holger Cartus M.Sc. Theodor-Heuss-Strasse 43 69181 St. Ilgen e-mail: Praxis@dr-cartus-zahnmedizin.de www.dr-cartus-zahnmedizin.de fon: 06224-3178 Fax: 06224-922303  Ästhetisch-rekonstruktive Zahnmedizin/Funktion (Master) Zahnärztliche Sportmedizin Zahnärztliche Schmerztherapie Cranio-sacrale Osteopathie Muskelfunktion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cartus:zahnmedizin</dc:title>
  <dc:creator>Max Krause</dc:creator>
  <cp:lastModifiedBy>Admin</cp:lastModifiedBy>
  <cp:revision>131</cp:revision>
  <dcterms:created xsi:type="dcterms:W3CDTF">2021-04-11T13:35:39Z</dcterms:created>
  <dcterms:modified xsi:type="dcterms:W3CDTF">2021-07-11T11:18:06Z</dcterms:modified>
</cp:coreProperties>
</file>